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Barlow Semi Condensed Light"/>
      <p:regular r:id="rId45"/>
      <p:bold r:id="rId46"/>
      <p:italic r:id="rId47"/>
      <p:boldItalic r:id="rId48"/>
    </p:embeddedFont>
    <p:embeddedFont>
      <p:font typeface="Fira Sans Extra Condensed Medium"/>
      <p:regular r:id="rId49"/>
      <p:bold r:id="rId50"/>
      <p:italic r:id="rId51"/>
      <p:boldItalic r:id="rId52"/>
    </p:embeddedFont>
    <p:embeddedFont>
      <p:font typeface="Saira Extra Condensed"/>
      <p:regular r:id="rId53"/>
      <p:bold r:id="rId54"/>
    </p:embeddedFont>
    <p:embeddedFont>
      <p:font typeface="Squada One"/>
      <p:regular r:id="rId55"/>
    </p:embeddedFont>
    <p:embeddedFont>
      <p:font typeface="Barlow Semi Condensed"/>
      <p:regular r:id="rId56"/>
      <p:bold r:id="rId57"/>
      <p:italic r:id="rId58"/>
      <p:boldItalic r:id="rId59"/>
    </p:embeddedFont>
    <p:embeddedFont>
      <p:font typeface="Roboto Slab Regular"/>
      <p:regular r:id="rId60"/>
      <p:bold r:id="rId61"/>
    </p:embeddedFont>
    <p:embeddedFont>
      <p:font typeface="Saira ExtraCondensed SemiBold"/>
      <p:regular r:id="rId62"/>
      <p:bold r:id="rId63"/>
    </p:embeddedFont>
    <p:embeddedFont>
      <p:font typeface="Barlow Semi Condensed SemiBold"/>
      <p:regular r:id="rId64"/>
      <p:bold r:id="rId65"/>
      <p:italic r:id="rId66"/>
      <p:boldItalic r:id="rId67"/>
    </p:embeddedFont>
    <p:embeddedFont>
      <p:font typeface="Saira ExtraCondensed Medium"/>
      <p:regular r:id="rId68"/>
      <p:bold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0D2709-7078-4355-8377-6302C8F2998C}">
  <a:tblStyle styleId="{F00D2709-7078-4355-8377-6302C8F299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BarlowSemiCondensedLight-bold.fntdata"/><Relationship Id="rId45" Type="http://schemas.openxmlformats.org/officeDocument/2006/relationships/font" Target="fonts/BarlowSemiCondensed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BarlowSemiCondensedLight-boldItalic.fntdata"/><Relationship Id="rId47" Type="http://schemas.openxmlformats.org/officeDocument/2006/relationships/font" Target="fonts/BarlowSemiCondensedLight-italic.fntdata"/><Relationship Id="rId49" Type="http://schemas.openxmlformats.org/officeDocument/2006/relationships/font" Target="fonts/FiraSansExtraCondensed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SairaExtraCondensedSemiBold-regular.fntdata"/><Relationship Id="rId61" Type="http://schemas.openxmlformats.org/officeDocument/2006/relationships/font" Target="fonts/RobotoSlabRegular-bold.fntdata"/><Relationship Id="rId20" Type="http://schemas.openxmlformats.org/officeDocument/2006/relationships/slide" Target="slides/slide14.xml"/><Relationship Id="rId64" Type="http://schemas.openxmlformats.org/officeDocument/2006/relationships/font" Target="fonts/BarlowSemiCondensedSemiBold-regular.fntdata"/><Relationship Id="rId63" Type="http://schemas.openxmlformats.org/officeDocument/2006/relationships/font" Target="fonts/SairaExtraCondensedSemiBold-bold.fntdata"/><Relationship Id="rId22" Type="http://schemas.openxmlformats.org/officeDocument/2006/relationships/slide" Target="slides/slide16.xml"/><Relationship Id="rId66" Type="http://schemas.openxmlformats.org/officeDocument/2006/relationships/font" Target="fonts/BarlowSemiCondensedSemiBold-italic.fntdata"/><Relationship Id="rId21" Type="http://schemas.openxmlformats.org/officeDocument/2006/relationships/slide" Target="slides/slide15.xml"/><Relationship Id="rId65" Type="http://schemas.openxmlformats.org/officeDocument/2006/relationships/font" Target="fonts/BarlowSemiCondensedSemiBold-bold.fntdata"/><Relationship Id="rId24" Type="http://schemas.openxmlformats.org/officeDocument/2006/relationships/slide" Target="slides/slide18.xml"/><Relationship Id="rId68" Type="http://schemas.openxmlformats.org/officeDocument/2006/relationships/font" Target="fonts/SairaExtraCondensedMedium-regular.fntdata"/><Relationship Id="rId23" Type="http://schemas.openxmlformats.org/officeDocument/2006/relationships/slide" Target="slides/slide17.xml"/><Relationship Id="rId67" Type="http://schemas.openxmlformats.org/officeDocument/2006/relationships/font" Target="fonts/BarlowSemiCondensedSemiBold-boldItalic.fntdata"/><Relationship Id="rId60" Type="http://schemas.openxmlformats.org/officeDocument/2006/relationships/font" Target="fonts/RobotoSlabRegular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SairaExtraCondensedMedium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raSansExtraCondensedMedium-italic.fntdata"/><Relationship Id="rId50" Type="http://schemas.openxmlformats.org/officeDocument/2006/relationships/font" Target="fonts/FiraSansExtraCondensedMedium-bold.fntdata"/><Relationship Id="rId53" Type="http://schemas.openxmlformats.org/officeDocument/2006/relationships/font" Target="fonts/SairaExtraCondensed-regular.fntdata"/><Relationship Id="rId52" Type="http://schemas.openxmlformats.org/officeDocument/2006/relationships/font" Target="fonts/FiraSansExtraCondensedMedium-boldItalic.fntdata"/><Relationship Id="rId11" Type="http://schemas.openxmlformats.org/officeDocument/2006/relationships/slide" Target="slides/slide5.xml"/><Relationship Id="rId55" Type="http://schemas.openxmlformats.org/officeDocument/2006/relationships/font" Target="fonts/SquadaOne-regular.fntdata"/><Relationship Id="rId10" Type="http://schemas.openxmlformats.org/officeDocument/2006/relationships/slide" Target="slides/slide4.xml"/><Relationship Id="rId54" Type="http://schemas.openxmlformats.org/officeDocument/2006/relationships/font" Target="fonts/SairaExtraCondensed-bold.fntdata"/><Relationship Id="rId13" Type="http://schemas.openxmlformats.org/officeDocument/2006/relationships/slide" Target="slides/slide7.xml"/><Relationship Id="rId57" Type="http://schemas.openxmlformats.org/officeDocument/2006/relationships/font" Target="fonts/BarlowSemiCondensed-bold.fntdata"/><Relationship Id="rId12" Type="http://schemas.openxmlformats.org/officeDocument/2006/relationships/slide" Target="slides/slide6.xml"/><Relationship Id="rId56" Type="http://schemas.openxmlformats.org/officeDocument/2006/relationships/font" Target="fonts/BarlowSemiCondensed-regular.fntdata"/><Relationship Id="rId15" Type="http://schemas.openxmlformats.org/officeDocument/2006/relationships/slide" Target="slides/slide9.xml"/><Relationship Id="rId59" Type="http://schemas.openxmlformats.org/officeDocument/2006/relationships/font" Target="fonts/BarlowSemiCondensed-boldItalic.fntdata"/><Relationship Id="rId14" Type="http://schemas.openxmlformats.org/officeDocument/2006/relationships/slide" Target="slides/slide8.xml"/><Relationship Id="rId58" Type="http://schemas.openxmlformats.org/officeDocument/2006/relationships/font" Target="fonts/BarlowSemiCondensed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fe223d16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fe223d16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72a2362d7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72a2362d7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5d3347980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5d3347980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fe223d16e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fe223d16e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540b6adc3_2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540b6adc3_2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5320d76d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5320d76d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8a79258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8a79258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540b6adc3_2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540b6adc3_2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8a79258b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8a79258b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8a79258b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8a79258b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8a79258b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8a79258b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8a79258b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a8a79258b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5320d76d5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5320d76d5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1434f56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a1434f56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a1434f561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a1434f561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a1434f561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a1434f561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1434f561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a1434f561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1434f561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1434f561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a1434f561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a1434f561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1434f561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1434f561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4d0e54301_1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4d0e54301_1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1434f561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a1434f561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1434f561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a1434f561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a989012e6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a989012e6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989012e6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a989012e6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989012e63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989012e63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540b6adc3_2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540b6adc3_2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a989012e6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a989012e6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540b6adc3_2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5540b6adc3_2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a989012e6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a989012e6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6986688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f6986688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f69866880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f69866880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f6986688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f6986688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540b6adc3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540b6adc3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72a2362d7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72a2362d7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72a2362d7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72a2362d7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TLE OPENING" type="title">
  <p:cSld name="TITLE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6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6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 flipH="1">
            <a:off x="1144850" y="2646075"/>
            <a:ext cx="33942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 flipH="1">
            <a:off x="1144700" y="3316575"/>
            <a:ext cx="19344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6" name="Google Shape;16;p2"/>
          <p:cNvCxnSpPr/>
          <p:nvPr/>
        </p:nvCxnSpPr>
        <p:spPr>
          <a:xfrm>
            <a:off x="1257850" y="3246250"/>
            <a:ext cx="464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6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560550"/>
            <a:ext cx="9144000" cy="40224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1"/>
          <p:cNvSpPr txBox="1"/>
          <p:nvPr>
            <p:ph type="ctrTitle"/>
          </p:nvPr>
        </p:nvSpPr>
        <p:spPr>
          <a:xfrm>
            <a:off x="477026" y="1862650"/>
            <a:ext cx="42093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78" name="Google Shape;78;p11"/>
          <p:cNvCxnSpPr/>
          <p:nvPr/>
        </p:nvCxnSpPr>
        <p:spPr>
          <a:xfrm>
            <a:off x="0" y="2730450"/>
            <a:ext cx="4576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1"/>
          <p:cNvSpPr txBox="1"/>
          <p:nvPr>
            <p:ph idx="1" type="subTitle"/>
          </p:nvPr>
        </p:nvSpPr>
        <p:spPr>
          <a:xfrm flipH="1">
            <a:off x="4576500" y="2806650"/>
            <a:ext cx="44232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2" type="subTitle"/>
          </p:nvPr>
        </p:nvSpPr>
        <p:spPr>
          <a:xfrm flipH="1">
            <a:off x="4576500" y="3148050"/>
            <a:ext cx="44232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3" type="subTitle"/>
          </p:nvPr>
        </p:nvSpPr>
        <p:spPr>
          <a:xfrm flipH="1">
            <a:off x="4576500" y="3489450"/>
            <a:ext cx="44232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4" type="subTitle"/>
          </p:nvPr>
        </p:nvSpPr>
        <p:spPr>
          <a:xfrm flipH="1">
            <a:off x="4576500" y="3830850"/>
            <a:ext cx="44232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2">
  <p:cSld name="CUSTOM_6_1_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>
            <a:off x="0" y="560550"/>
            <a:ext cx="9144000" cy="40224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2"/>
          <p:cNvSpPr txBox="1"/>
          <p:nvPr>
            <p:ph type="ctrTitle"/>
          </p:nvPr>
        </p:nvSpPr>
        <p:spPr>
          <a:xfrm flipH="1">
            <a:off x="4457674" y="1862650"/>
            <a:ext cx="42093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86" name="Google Shape;86;p12"/>
          <p:cNvCxnSpPr/>
          <p:nvPr/>
        </p:nvCxnSpPr>
        <p:spPr>
          <a:xfrm rot="10800000">
            <a:off x="4567500" y="2730450"/>
            <a:ext cx="4576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2327475" y="2806650"/>
            <a:ext cx="2892000" cy="16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6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ctrTitle"/>
          </p:nvPr>
        </p:nvSpPr>
        <p:spPr>
          <a:xfrm>
            <a:off x="2788350" y="3170250"/>
            <a:ext cx="3567300" cy="3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 flipH="1">
            <a:off x="2064750" y="1973250"/>
            <a:ext cx="5014500" cy="11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-6925" y="981700"/>
            <a:ext cx="7016700" cy="2834400"/>
          </a:xfrm>
          <a:prstGeom prst="bentConnector3">
            <a:avLst>
              <a:gd fmla="val 12316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3"/>
          <p:cNvCxnSpPr/>
          <p:nvPr/>
        </p:nvCxnSpPr>
        <p:spPr>
          <a:xfrm rot="10800000">
            <a:off x="2204950" y="1597150"/>
            <a:ext cx="6962100" cy="2585400"/>
          </a:xfrm>
          <a:prstGeom prst="bentConnector3">
            <a:avLst>
              <a:gd fmla="val 11419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3"/>
          <p:cNvCxnSpPr>
            <a:endCxn id="89" idx="1"/>
          </p:cNvCxnSpPr>
          <p:nvPr/>
        </p:nvCxnSpPr>
        <p:spPr>
          <a:xfrm rot="-5400000">
            <a:off x="1162200" y="3586500"/>
            <a:ext cx="1888200" cy="1364100"/>
          </a:xfrm>
          <a:prstGeom prst="bentConnector2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3"/>
          <p:cNvCxnSpPr>
            <a:endCxn id="89" idx="3"/>
          </p:cNvCxnSpPr>
          <p:nvPr/>
        </p:nvCxnSpPr>
        <p:spPr>
          <a:xfrm flipH="1" rot="5400000">
            <a:off x="6084450" y="3595650"/>
            <a:ext cx="1881300" cy="1338900"/>
          </a:xfrm>
          <a:prstGeom prst="bentConnector2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BOXES">
  <p:cSld name="CUSTOM_6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97" name="Google Shape;97;p14"/>
          <p:cNvCxnSpPr>
            <a:stCxn id="96" idx="2"/>
          </p:cNvCxnSpPr>
          <p:nvPr/>
        </p:nvCxnSpPr>
        <p:spPr>
          <a:xfrm>
            <a:off x="4571950" y="986500"/>
            <a:ext cx="4575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4"/>
          <p:cNvSpPr/>
          <p:nvPr/>
        </p:nvSpPr>
        <p:spPr>
          <a:xfrm>
            <a:off x="1780400" y="1322325"/>
            <a:ext cx="1988100" cy="2065200"/>
          </a:xfrm>
          <a:prstGeom prst="rect">
            <a:avLst/>
          </a:prstGeom>
          <a:solidFill>
            <a:srgbClr val="494ECE">
              <a:alpha val="51540"/>
            </a:srgbClr>
          </a:solidFill>
          <a:ln cap="flat" cmpd="sng" w="28575">
            <a:solidFill>
              <a:srgbClr val="7337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99" name="Google Shape;99;p14"/>
          <p:cNvSpPr txBox="1"/>
          <p:nvPr>
            <p:ph idx="2" type="ctrTitle"/>
          </p:nvPr>
        </p:nvSpPr>
        <p:spPr>
          <a:xfrm>
            <a:off x="2210934" y="2280150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2084700" y="2452668"/>
            <a:ext cx="13797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14"/>
          <p:cNvSpPr/>
          <p:nvPr/>
        </p:nvSpPr>
        <p:spPr>
          <a:xfrm>
            <a:off x="3577850" y="2456125"/>
            <a:ext cx="1988100" cy="2065200"/>
          </a:xfrm>
          <a:prstGeom prst="rect">
            <a:avLst/>
          </a:prstGeom>
          <a:solidFill>
            <a:srgbClr val="00FFFF">
              <a:alpha val="45380"/>
            </a:srgbClr>
          </a:soli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102" name="Google Shape;102;p14"/>
          <p:cNvSpPr txBox="1"/>
          <p:nvPr>
            <p:ph idx="3" type="ctrTitle"/>
          </p:nvPr>
        </p:nvSpPr>
        <p:spPr>
          <a:xfrm>
            <a:off x="4008384" y="3413950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4" type="subTitle"/>
          </p:nvPr>
        </p:nvSpPr>
        <p:spPr>
          <a:xfrm>
            <a:off x="3882150" y="3586468"/>
            <a:ext cx="13797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" name="Google Shape;104;p14"/>
          <p:cNvSpPr/>
          <p:nvPr/>
        </p:nvSpPr>
        <p:spPr>
          <a:xfrm>
            <a:off x="5375500" y="1322325"/>
            <a:ext cx="1988100" cy="2065200"/>
          </a:xfrm>
          <a:prstGeom prst="rect">
            <a:avLst/>
          </a:prstGeom>
          <a:solidFill>
            <a:srgbClr val="10D6B6">
              <a:alpha val="70590"/>
            </a:srgbClr>
          </a:solidFill>
          <a:ln cap="flat" cmpd="sng" w="28575">
            <a:solidFill>
              <a:srgbClr val="11E4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105" name="Google Shape;105;p14"/>
          <p:cNvSpPr txBox="1"/>
          <p:nvPr>
            <p:ph idx="5" type="ctrTitle"/>
          </p:nvPr>
        </p:nvSpPr>
        <p:spPr>
          <a:xfrm>
            <a:off x="5806034" y="2280150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6" type="subTitle"/>
          </p:nvPr>
        </p:nvSpPr>
        <p:spPr>
          <a:xfrm>
            <a:off x="5679800" y="2452668"/>
            <a:ext cx="13797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6_1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09" name="Google Shape;109;p15"/>
          <p:cNvCxnSpPr>
            <a:stCxn id="108" idx="2"/>
          </p:cNvCxnSpPr>
          <p:nvPr/>
        </p:nvCxnSpPr>
        <p:spPr>
          <a:xfrm>
            <a:off x="4571950" y="986500"/>
            <a:ext cx="4575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5"/>
          <p:cNvSpPr/>
          <p:nvPr/>
        </p:nvSpPr>
        <p:spPr>
          <a:xfrm>
            <a:off x="815350" y="2853050"/>
            <a:ext cx="3594900" cy="1130100"/>
          </a:xfrm>
          <a:prstGeom prst="rect">
            <a:avLst/>
          </a:prstGeom>
          <a:solidFill>
            <a:srgbClr val="494ECE">
              <a:alpha val="51540"/>
            </a:srgbClr>
          </a:solidFill>
          <a:ln cap="flat" cmpd="sng" w="28575">
            <a:solidFill>
              <a:srgbClr val="7337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1878200" y="1616125"/>
            <a:ext cx="5387400" cy="1384200"/>
          </a:xfrm>
          <a:prstGeom prst="rect">
            <a:avLst/>
          </a:prstGeom>
          <a:solidFill>
            <a:srgbClr val="00FFFF">
              <a:alpha val="45380"/>
            </a:srgbClr>
          </a:soli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4218450" y="3465375"/>
            <a:ext cx="3594900" cy="898200"/>
          </a:xfrm>
          <a:prstGeom prst="rect">
            <a:avLst/>
          </a:prstGeom>
          <a:solidFill>
            <a:srgbClr val="10D6B6">
              <a:alpha val="70590"/>
            </a:srgbClr>
          </a:solidFill>
          <a:ln cap="flat" cmpd="sng" w="28575">
            <a:solidFill>
              <a:srgbClr val="11E4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113" name="Google Shape;113;p15"/>
          <p:cNvSpPr txBox="1"/>
          <p:nvPr>
            <p:ph hasCustomPrompt="1" idx="2" type="title"/>
          </p:nvPr>
        </p:nvSpPr>
        <p:spPr>
          <a:xfrm>
            <a:off x="2637350" y="1882375"/>
            <a:ext cx="3869400" cy="85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Fira Sans Extra Condensed Medium"/>
              <a:buNone/>
              <a:defRPr sz="7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5"/>
          <p:cNvSpPr txBox="1"/>
          <p:nvPr>
            <p:ph hasCustomPrompt="1" idx="3" type="title"/>
          </p:nvPr>
        </p:nvSpPr>
        <p:spPr>
          <a:xfrm>
            <a:off x="967476" y="3129125"/>
            <a:ext cx="329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5"/>
          <p:cNvSpPr txBox="1"/>
          <p:nvPr>
            <p:ph hasCustomPrompt="1" idx="4" type="title"/>
          </p:nvPr>
        </p:nvSpPr>
        <p:spPr>
          <a:xfrm>
            <a:off x="4414951" y="3629950"/>
            <a:ext cx="32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 type="titleOnly">
  <p:cSld name="TITLE_ONLY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165500" y="1838375"/>
            <a:ext cx="3343800" cy="26841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641650" y="1838375"/>
            <a:ext cx="3343800" cy="26841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552731" y="305050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2" type="subTitle"/>
          </p:nvPr>
        </p:nvSpPr>
        <p:spPr>
          <a:xfrm>
            <a:off x="4794050" y="305050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ctrTitle"/>
          </p:nvPr>
        </p:nvSpPr>
        <p:spPr>
          <a:xfrm>
            <a:off x="1552731" y="2457900"/>
            <a:ext cx="2797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3" type="ctrTitle"/>
          </p:nvPr>
        </p:nvSpPr>
        <p:spPr>
          <a:xfrm>
            <a:off x="4794050" y="2457900"/>
            <a:ext cx="2797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4" type="ctrTitle"/>
          </p:nvPr>
        </p:nvSpPr>
        <p:spPr>
          <a:xfrm>
            <a:off x="1000125" y="134800"/>
            <a:ext cx="71439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25" name="Google Shape;25;p3"/>
          <p:cNvCxnSpPr>
            <a:stCxn id="24" idx="2"/>
          </p:cNvCxnSpPr>
          <p:nvPr/>
        </p:nvCxnSpPr>
        <p:spPr>
          <a:xfrm>
            <a:off x="4572075" y="986500"/>
            <a:ext cx="4575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2825950" y="15759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3034050" y="2037397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hasCustomPrompt="1" idx="2" type="title"/>
          </p:nvPr>
        </p:nvSpPr>
        <p:spPr>
          <a:xfrm>
            <a:off x="3110412" y="1059178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/>
          <p:nvPr>
            <p:ph idx="3" type="ctrTitle"/>
          </p:nvPr>
        </p:nvSpPr>
        <p:spPr>
          <a:xfrm>
            <a:off x="2826162" y="32550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4" type="subTitle"/>
          </p:nvPr>
        </p:nvSpPr>
        <p:spPr>
          <a:xfrm>
            <a:off x="2998950" y="3716497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hasCustomPrompt="1" idx="5" type="title"/>
          </p:nvPr>
        </p:nvSpPr>
        <p:spPr>
          <a:xfrm>
            <a:off x="3110412" y="2738280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/>
          <p:nvPr>
            <p:ph idx="6" type="ctrTitle"/>
          </p:nvPr>
        </p:nvSpPr>
        <p:spPr>
          <a:xfrm>
            <a:off x="4975625" y="15759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7" type="subTitle"/>
          </p:nvPr>
        </p:nvSpPr>
        <p:spPr>
          <a:xfrm>
            <a:off x="5183500" y="2037397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hasCustomPrompt="1" idx="8" type="title"/>
          </p:nvPr>
        </p:nvSpPr>
        <p:spPr>
          <a:xfrm>
            <a:off x="5259862" y="1059178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4"/>
          <p:cNvSpPr txBox="1"/>
          <p:nvPr>
            <p:ph idx="9" type="ctrTitle"/>
          </p:nvPr>
        </p:nvSpPr>
        <p:spPr>
          <a:xfrm>
            <a:off x="4975587" y="32550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3" type="subTitle"/>
          </p:nvPr>
        </p:nvSpPr>
        <p:spPr>
          <a:xfrm>
            <a:off x="5148400" y="3716497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hasCustomPrompt="1" idx="14" type="title"/>
          </p:nvPr>
        </p:nvSpPr>
        <p:spPr>
          <a:xfrm>
            <a:off x="5259862" y="2738280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4"/>
          <p:cNvSpPr txBox="1"/>
          <p:nvPr>
            <p:ph idx="15" type="ctrTitle"/>
          </p:nvPr>
        </p:nvSpPr>
        <p:spPr>
          <a:xfrm rot="-5400000">
            <a:off x="6378350" y="1583700"/>
            <a:ext cx="34875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40" name="Google Shape;40;p4"/>
          <p:cNvCxnSpPr/>
          <p:nvPr/>
        </p:nvCxnSpPr>
        <p:spPr>
          <a:xfrm>
            <a:off x="8541292" y="-14700"/>
            <a:ext cx="0" cy="3669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Google Shape;41;p4"/>
          <p:cNvSpPr txBox="1"/>
          <p:nvPr>
            <p:ph idx="16" type="ctrTitle"/>
          </p:nvPr>
        </p:nvSpPr>
        <p:spPr>
          <a:xfrm>
            <a:off x="606175" y="1575950"/>
            <a:ext cx="239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7" type="subTitle"/>
          </p:nvPr>
        </p:nvSpPr>
        <p:spPr>
          <a:xfrm>
            <a:off x="849375" y="2037397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hasCustomPrompt="1" idx="18" type="title"/>
          </p:nvPr>
        </p:nvSpPr>
        <p:spPr>
          <a:xfrm>
            <a:off x="925737" y="1059178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/>
          <p:nvPr>
            <p:ph idx="19" type="ctrTitle"/>
          </p:nvPr>
        </p:nvSpPr>
        <p:spPr>
          <a:xfrm>
            <a:off x="641487" y="32550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20" type="subTitle"/>
          </p:nvPr>
        </p:nvSpPr>
        <p:spPr>
          <a:xfrm>
            <a:off x="814275" y="3716497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hasCustomPrompt="1" idx="21" type="title"/>
          </p:nvPr>
        </p:nvSpPr>
        <p:spPr>
          <a:xfrm>
            <a:off x="925737" y="2738280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7" name="Google Shape;47;p4"/>
          <p:cNvCxnSpPr/>
          <p:nvPr/>
        </p:nvCxnSpPr>
        <p:spPr>
          <a:xfrm>
            <a:off x="1089475" y="1712986"/>
            <a:ext cx="57954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4"/>
          <p:cNvCxnSpPr/>
          <p:nvPr/>
        </p:nvCxnSpPr>
        <p:spPr>
          <a:xfrm>
            <a:off x="1089475" y="3390061"/>
            <a:ext cx="57954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>
  <p:cSld name="CUSTOM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/>
          <p:nvPr>
            <p:ph hasCustomPrompt="1" type="title"/>
          </p:nvPr>
        </p:nvSpPr>
        <p:spPr>
          <a:xfrm>
            <a:off x="374450" y="1858700"/>
            <a:ext cx="1444800" cy="161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5"/>
          <p:cNvSpPr txBox="1"/>
          <p:nvPr>
            <p:ph idx="2" type="ctrTitle"/>
          </p:nvPr>
        </p:nvSpPr>
        <p:spPr>
          <a:xfrm>
            <a:off x="1868249" y="254004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1868250" y="3180766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53" name="Google Shape;53;p5"/>
          <p:cNvCxnSpPr/>
          <p:nvPr/>
        </p:nvCxnSpPr>
        <p:spPr>
          <a:xfrm>
            <a:off x="0" y="3079800"/>
            <a:ext cx="4020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81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3">
  <p:cSld name="CUSTOM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/>
          <p:nvPr>
            <p:ph hasCustomPrompt="1" type="title"/>
          </p:nvPr>
        </p:nvSpPr>
        <p:spPr>
          <a:xfrm flipH="1">
            <a:off x="7324862" y="1858700"/>
            <a:ext cx="1444800" cy="161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6"/>
          <p:cNvSpPr txBox="1"/>
          <p:nvPr>
            <p:ph idx="2" type="ctrTitle"/>
          </p:nvPr>
        </p:nvSpPr>
        <p:spPr>
          <a:xfrm flipH="1">
            <a:off x="3981563" y="254004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" type="subTitle"/>
          </p:nvPr>
        </p:nvSpPr>
        <p:spPr>
          <a:xfrm flipH="1">
            <a:off x="5369350" y="3180784"/>
            <a:ext cx="19065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58" name="Google Shape;58;p6"/>
          <p:cNvCxnSpPr/>
          <p:nvPr/>
        </p:nvCxnSpPr>
        <p:spPr>
          <a:xfrm rot="10800000">
            <a:off x="5123712" y="3079800"/>
            <a:ext cx="4020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81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4">
  <p:cSld name="CUSTOM_1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hasCustomPrompt="1" type="title"/>
          </p:nvPr>
        </p:nvSpPr>
        <p:spPr>
          <a:xfrm flipH="1">
            <a:off x="7477262" y="1858700"/>
            <a:ext cx="1444800" cy="161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7"/>
          <p:cNvSpPr txBox="1"/>
          <p:nvPr>
            <p:ph idx="2" type="ctrTitle"/>
          </p:nvPr>
        </p:nvSpPr>
        <p:spPr>
          <a:xfrm flipH="1">
            <a:off x="3829163" y="254004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" type="subTitle"/>
          </p:nvPr>
        </p:nvSpPr>
        <p:spPr>
          <a:xfrm flipH="1">
            <a:off x="5216975" y="2952184"/>
            <a:ext cx="19065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63" name="Google Shape;63;p7"/>
          <p:cNvCxnSpPr/>
          <p:nvPr/>
        </p:nvCxnSpPr>
        <p:spPr>
          <a:xfrm>
            <a:off x="7324850" y="-7600"/>
            <a:ext cx="0" cy="5158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81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6">
  <p:cSld name="CUSTOM_1_1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hasCustomPrompt="1" type="title"/>
          </p:nvPr>
        </p:nvSpPr>
        <p:spPr>
          <a:xfrm>
            <a:off x="303938" y="1858700"/>
            <a:ext cx="1444800" cy="161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8"/>
          <p:cNvSpPr txBox="1"/>
          <p:nvPr>
            <p:ph idx="2" type="ctrTitle"/>
          </p:nvPr>
        </p:nvSpPr>
        <p:spPr>
          <a:xfrm>
            <a:off x="2102537" y="254004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1" type="subTitle"/>
          </p:nvPr>
        </p:nvSpPr>
        <p:spPr>
          <a:xfrm>
            <a:off x="2109125" y="2952184"/>
            <a:ext cx="19065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68" name="Google Shape;68;p8"/>
          <p:cNvCxnSpPr/>
          <p:nvPr/>
        </p:nvCxnSpPr>
        <p:spPr>
          <a:xfrm>
            <a:off x="1901150" y="-7600"/>
            <a:ext cx="0" cy="5158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81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">
  <p:cSld name="CUSTOM_6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71" name="Google Shape;71;p9"/>
          <p:cNvCxnSpPr>
            <a:stCxn id="70" idx="2"/>
          </p:cNvCxnSpPr>
          <p:nvPr/>
        </p:nvCxnSpPr>
        <p:spPr>
          <a:xfrm>
            <a:off x="4571950" y="986500"/>
            <a:ext cx="4575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3">
  <p:cSld name="CUSTOM_6_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74" name="Google Shape;74;p10"/>
          <p:cNvCxnSpPr/>
          <p:nvPr/>
        </p:nvCxnSpPr>
        <p:spPr>
          <a:xfrm>
            <a:off x="-32325" y="986500"/>
            <a:ext cx="4575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ExtraCondensed SemiBold"/>
              <a:buNone/>
              <a:defRPr sz="2800">
                <a:solidFill>
                  <a:srgbClr val="434343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jp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hyperlink" Target="http://www.card-gorilla.com/home?gclid=Cj0KCQiA7qP9BRCLARIsABDaZzjz3hH5twuv5RFnH-VpAwyY0yqA-31M3Gob_yGytrYoBsZpTdrCiJYaAp6rEALw_wcB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ctrTitle"/>
          </p:nvPr>
        </p:nvSpPr>
        <p:spPr>
          <a:xfrm flipH="1">
            <a:off x="1169250" y="3514550"/>
            <a:ext cx="30183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SAMSUNG CARD MARKETING </a:t>
            </a:r>
            <a:r>
              <a:rPr lang="es"/>
              <a:t>STRATEGIES</a:t>
            </a:r>
            <a:endParaRPr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575" y="335075"/>
            <a:ext cx="4300148" cy="423104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6335525" y="4577850"/>
            <a:ext cx="25320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6382550" y="4745850"/>
            <a:ext cx="26658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한동대학교  - 권회준, 이규석</a:t>
            </a:r>
            <a:endParaRPr b="1" sz="16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25"/>
          <p:cNvGrpSpPr/>
          <p:nvPr/>
        </p:nvGrpSpPr>
        <p:grpSpPr>
          <a:xfrm>
            <a:off x="330075" y="1499657"/>
            <a:ext cx="3888769" cy="2074981"/>
            <a:chOff x="234556" y="1382671"/>
            <a:chExt cx="6264125" cy="3272325"/>
          </a:xfrm>
        </p:grpSpPr>
        <p:pic>
          <p:nvPicPr>
            <p:cNvPr id="224" name="Google Shape;224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4556" y="1382671"/>
              <a:ext cx="6264125" cy="3272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25"/>
            <p:cNvSpPr/>
            <p:nvPr/>
          </p:nvSpPr>
          <p:spPr>
            <a:xfrm>
              <a:off x="476173" y="1460918"/>
              <a:ext cx="2497500" cy="22536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363400" y="2939150"/>
              <a:ext cx="1610400" cy="14667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3066158" y="1651111"/>
              <a:ext cx="2722500" cy="22536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2290900" y="2884125"/>
              <a:ext cx="1814700" cy="16425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" name="Google Shape;229;p25"/>
          <p:cNvGrpSpPr/>
          <p:nvPr/>
        </p:nvGrpSpPr>
        <p:grpSpPr>
          <a:xfrm>
            <a:off x="4628015" y="1491486"/>
            <a:ext cx="4034114" cy="2091327"/>
            <a:chOff x="244800" y="1411125"/>
            <a:chExt cx="6264152" cy="3272300"/>
          </a:xfrm>
        </p:grpSpPr>
        <p:pic>
          <p:nvPicPr>
            <p:cNvPr id="230" name="Google Shape;23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4800" y="1411125"/>
              <a:ext cx="6264152" cy="327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25"/>
            <p:cNvSpPr/>
            <p:nvPr/>
          </p:nvSpPr>
          <p:spPr>
            <a:xfrm>
              <a:off x="476200" y="1460925"/>
              <a:ext cx="2203500" cy="20832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919384" y="2411752"/>
              <a:ext cx="2255100" cy="21321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2852700" y="1584225"/>
              <a:ext cx="2903100" cy="24237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2472325" y="2913225"/>
              <a:ext cx="1590000" cy="14232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25"/>
          <p:cNvSpPr txBox="1"/>
          <p:nvPr/>
        </p:nvSpPr>
        <p:spPr>
          <a:xfrm>
            <a:off x="1694775" y="1128400"/>
            <a:ext cx="14523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2019</a:t>
            </a:r>
            <a:endParaRPr b="1"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5839250" y="1128400"/>
            <a:ext cx="14523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2020</a:t>
            </a:r>
            <a:endParaRPr b="1"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7" name="Google Shape;237;p25"/>
          <p:cNvSpPr txBox="1"/>
          <p:nvPr>
            <p:ph idx="4294967295" type="ctrTitle"/>
          </p:nvPr>
        </p:nvSpPr>
        <p:spPr>
          <a:xfrm>
            <a:off x="4574400" y="276700"/>
            <a:ext cx="45696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19-20 연령대별 자녀스코어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859350" y="3843550"/>
            <a:ext cx="7273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1년 정도의 차이가 </a:t>
            </a: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자녀의 형태의 변화에 영향을 주지 않는다고 가정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4가지의 양상으로 묶어 보았을 때 E,H는 자녀가 없는 것으로 판단되며 C,D는 유아자녀, B,F,G는 중고생 및 대학생,  A는 초,중고생자녀가 있는 것으로 판단</a:t>
            </a:r>
            <a:endParaRPr baseline="300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1843400" y="1491475"/>
            <a:ext cx="7470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Semi Condensed"/>
                <a:ea typeface="Barlow Semi Condensed"/>
                <a:cs typeface="Barlow Semi Condensed"/>
                <a:sym typeface="Barlow Semi Condensed"/>
              </a:rPr>
              <a:t>E,H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3214150" y="1453175"/>
            <a:ext cx="7470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Semi Condensed"/>
                <a:ea typeface="Barlow Semi Condensed"/>
                <a:cs typeface="Barlow Semi Condensed"/>
                <a:sym typeface="Barlow Semi Condensed"/>
              </a:rPr>
              <a:t>B,F,H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2714550" y="3170000"/>
            <a:ext cx="7470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Semi Condensed"/>
                <a:ea typeface="Barlow Semi Condensed"/>
                <a:cs typeface="Barlow Semi Condensed"/>
                <a:sym typeface="Barlow Semi Condensed"/>
              </a:rPr>
              <a:t>C,D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647525" y="3113350"/>
            <a:ext cx="38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Semi Condensed"/>
                <a:ea typeface="Barlow Semi Condensed"/>
                <a:cs typeface="Barlow Semi Condensed"/>
                <a:sym typeface="Barlow Semi Condensed"/>
              </a:rPr>
              <a:t>A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5980200" y="1491475"/>
            <a:ext cx="7470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Semi Condensed"/>
                <a:ea typeface="Barlow Semi Condensed"/>
                <a:cs typeface="Barlow Semi Condensed"/>
                <a:sym typeface="Barlow Semi Condensed"/>
              </a:rPr>
              <a:t>E,H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7831725" y="1536150"/>
            <a:ext cx="7470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Semi Condensed"/>
                <a:ea typeface="Barlow Semi Condensed"/>
                <a:cs typeface="Barlow Semi Condensed"/>
                <a:sym typeface="Barlow Semi Condensed"/>
              </a:rPr>
              <a:t>B,F,H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4776825" y="3043900"/>
            <a:ext cx="7470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Semi Condensed"/>
                <a:ea typeface="Barlow Semi Condensed"/>
                <a:cs typeface="Barlow Semi Condensed"/>
                <a:sym typeface="Barlow Semi Condensed"/>
              </a:rPr>
              <a:t>C,D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6984025" y="3170000"/>
            <a:ext cx="389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Semi Condensed"/>
                <a:ea typeface="Barlow Semi Condensed"/>
                <a:cs typeface="Barlow Semi Condensed"/>
                <a:sym typeface="Barlow Semi Condensed"/>
              </a:rPr>
              <a:t>A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900" y="1398674"/>
            <a:ext cx="2914451" cy="24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725" y="1366125"/>
            <a:ext cx="2991050" cy="25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/>
          <p:nvPr>
            <p:ph idx="4294967295" type="ctrTitle"/>
          </p:nvPr>
        </p:nvSpPr>
        <p:spPr>
          <a:xfrm>
            <a:off x="4574400" y="276700"/>
            <a:ext cx="45696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19-20 연령대별 Category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1221150" y="4145050"/>
            <a:ext cx="7491300" cy="9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면세점, 호텔/숙박, 항공/여행사의 상대적 거리 증가를 확인.  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코로나로 인해 소비성향의 변화가 확인됨 E의 경우 면세점, 항공/여행사에 좀더 가까워짐 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5743725" y="1011400"/>
            <a:ext cx="14523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2020</a:t>
            </a:r>
            <a:endParaRPr b="1"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2030975" y="1011400"/>
            <a:ext cx="14523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2019</a:t>
            </a:r>
            <a:endParaRPr b="1"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1623000" y="1398675"/>
            <a:ext cx="1200600" cy="1008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6"/>
          <p:cNvSpPr/>
          <p:nvPr/>
        </p:nvSpPr>
        <p:spPr>
          <a:xfrm>
            <a:off x="3158825" y="2304850"/>
            <a:ext cx="1055400" cy="851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/>
          <p:nvPr/>
        </p:nvSpPr>
        <p:spPr>
          <a:xfrm>
            <a:off x="1192000" y="2767625"/>
            <a:ext cx="1330500" cy="1068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>
            <a:off x="1958375" y="2098500"/>
            <a:ext cx="1200600" cy="1178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>
            <a:off x="5624150" y="1366125"/>
            <a:ext cx="1376400" cy="1178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>
            <a:off x="6833600" y="2600418"/>
            <a:ext cx="1055400" cy="903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/>
          <p:nvPr/>
        </p:nvSpPr>
        <p:spPr>
          <a:xfrm>
            <a:off x="5639450" y="2504525"/>
            <a:ext cx="1200600" cy="903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6"/>
          <p:cNvSpPr/>
          <p:nvPr/>
        </p:nvSpPr>
        <p:spPr>
          <a:xfrm>
            <a:off x="4800175" y="2782550"/>
            <a:ext cx="1376400" cy="1124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외부 활용 가능 데이터</a:t>
            </a:r>
            <a:endParaRPr/>
          </a:p>
        </p:txBody>
      </p:sp>
      <p:sp>
        <p:nvSpPr>
          <p:cNvPr id="270" name="Google Shape;270;p27"/>
          <p:cNvSpPr/>
          <p:nvPr/>
        </p:nvSpPr>
        <p:spPr>
          <a:xfrm>
            <a:off x="1441862" y="1963575"/>
            <a:ext cx="3026100" cy="1707900"/>
          </a:xfrm>
          <a:prstGeom prst="rect">
            <a:avLst/>
          </a:prstGeom>
          <a:solidFill>
            <a:srgbClr val="00FFFF">
              <a:alpha val="45380"/>
            </a:srgbClr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7"/>
          <p:cNvSpPr/>
          <p:nvPr/>
        </p:nvSpPr>
        <p:spPr>
          <a:xfrm>
            <a:off x="4675937" y="1963575"/>
            <a:ext cx="3026100" cy="1707900"/>
          </a:xfrm>
          <a:prstGeom prst="rect">
            <a:avLst/>
          </a:prstGeom>
          <a:solidFill>
            <a:srgbClr val="10D6B6">
              <a:alpha val="70590"/>
            </a:srgbClr>
          </a:solidFill>
          <a:ln cap="flat" cmpd="sng" w="9525">
            <a:solidFill>
              <a:srgbClr val="11E4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7"/>
          <p:cNvSpPr/>
          <p:nvPr/>
        </p:nvSpPr>
        <p:spPr>
          <a:xfrm>
            <a:off x="1729835" y="2239912"/>
            <a:ext cx="357788" cy="369879"/>
          </a:xfrm>
          <a:custGeom>
            <a:rect b="b" l="l" r="r" t="t"/>
            <a:pathLst>
              <a:path extrusionOk="0" h="11658" w="11816">
                <a:moveTo>
                  <a:pt x="9185" y="1479"/>
                </a:moveTo>
                <a:cubicBezTo>
                  <a:pt x="9245" y="1479"/>
                  <a:pt x="9245" y="1482"/>
                  <a:pt x="9263" y="1482"/>
                </a:cubicBezTo>
                <a:cubicBezTo>
                  <a:pt x="9421" y="1482"/>
                  <a:pt x="9579" y="1513"/>
                  <a:pt x="9673" y="1545"/>
                </a:cubicBezTo>
                <a:lnTo>
                  <a:pt x="9106" y="2143"/>
                </a:lnTo>
                <a:cubicBezTo>
                  <a:pt x="8980" y="2269"/>
                  <a:pt x="8980" y="2490"/>
                  <a:pt x="9106" y="2616"/>
                </a:cubicBezTo>
                <a:cubicBezTo>
                  <a:pt x="9153" y="2679"/>
                  <a:pt x="9240" y="2710"/>
                  <a:pt x="9330" y="2710"/>
                </a:cubicBezTo>
                <a:cubicBezTo>
                  <a:pt x="9421" y="2710"/>
                  <a:pt x="9515" y="2679"/>
                  <a:pt x="9579" y="2616"/>
                </a:cubicBezTo>
                <a:lnTo>
                  <a:pt x="10146" y="2017"/>
                </a:lnTo>
                <a:cubicBezTo>
                  <a:pt x="10272" y="2175"/>
                  <a:pt x="10303" y="2332"/>
                  <a:pt x="10303" y="2553"/>
                </a:cubicBezTo>
                <a:lnTo>
                  <a:pt x="10146" y="5325"/>
                </a:lnTo>
                <a:cubicBezTo>
                  <a:pt x="10114" y="5798"/>
                  <a:pt x="9925" y="6239"/>
                  <a:pt x="9515" y="6554"/>
                </a:cubicBezTo>
                <a:lnTo>
                  <a:pt x="9484" y="6585"/>
                </a:lnTo>
                <a:lnTo>
                  <a:pt x="8570" y="7499"/>
                </a:lnTo>
                <a:cubicBezTo>
                  <a:pt x="5231" y="10902"/>
                  <a:pt x="5829" y="10303"/>
                  <a:pt x="5199" y="10902"/>
                </a:cubicBezTo>
                <a:cubicBezTo>
                  <a:pt x="5136" y="10949"/>
                  <a:pt x="5050" y="10972"/>
                  <a:pt x="4963" y="10972"/>
                </a:cubicBezTo>
                <a:cubicBezTo>
                  <a:pt x="4876" y="10972"/>
                  <a:pt x="4790" y="10949"/>
                  <a:pt x="4727" y="10902"/>
                </a:cubicBezTo>
                <a:lnTo>
                  <a:pt x="820" y="6995"/>
                </a:lnTo>
                <a:cubicBezTo>
                  <a:pt x="694" y="6869"/>
                  <a:pt x="694" y="6648"/>
                  <a:pt x="820" y="6522"/>
                </a:cubicBezTo>
                <a:lnTo>
                  <a:pt x="5262" y="2112"/>
                </a:lnTo>
                <a:cubicBezTo>
                  <a:pt x="5577" y="1797"/>
                  <a:pt x="5987" y="1639"/>
                  <a:pt x="6365" y="1608"/>
                </a:cubicBezTo>
                <a:cubicBezTo>
                  <a:pt x="8503" y="1495"/>
                  <a:pt x="9033" y="1479"/>
                  <a:pt x="9185" y="1479"/>
                </a:cubicBezTo>
                <a:close/>
                <a:moveTo>
                  <a:pt x="11422" y="1"/>
                </a:moveTo>
                <a:cubicBezTo>
                  <a:pt x="11335" y="1"/>
                  <a:pt x="11248" y="32"/>
                  <a:pt x="11185" y="95"/>
                </a:cubicBezTo>
                <a:lnTo>
                  <a:pt x="10240" y="1041"/>
                </a:lnTo>
                <a:cubicBezTo>
                  <a:pt x="9958" y="871"/>
                  <a:pt x="9650" y="752"/>
                  <a:pt x="9316" y="752"/>
                </a:cubicBezTo>
                <a:cubicBezTo>
                  <a:pt x="9278" y="752"/>
                  <a:pt x="9239" y="754"/>
                  <a:pt x="9200" y="757"/>
                </a:cubicBezTo>
                <a:lnTo>
                  <a:pt x="6428" y="883"/>
                </a:lnTo>
                <a:cubicBezTo>
                  <a:pt x="5829" y="915"/>
                  <a:pt x="5262" y="1167"/>
                  <a:pt x="4853" y="1608"/>
                </a:cubicBezTo>
                <a:lnTo>
                  <a:pt x="379" y="6018"/>
                </a:lnTo>
                <a:cubicBezTo>
                  <a:pt x="1" y="6396"/>
                  <a:pt x="1" y="7058"/>
                  <a:pt x="379" y="7468"/>
                </a:cubicBezTo>
                <a:lnTo>
                  <a:pt x="4286" y="11374"/>
                </a:lnTo>
                <a:cubicBezTo>
                  <a:pt x="4490" y="11563"/>
                  <a:pt x="4758" y="11658"/>
                  <a:pt x="5022" y="11658"/>
                </a:cubicBezTo>
                <a:cubicBezTo>
                  <a:pt x="5286" y="11658"/>
                  <a:pt x="5546" y="11563"/>
                  <a:pt x="5735" y="11374"/>
                </a:cubicBezTo>
                <a:lnTo>
                  <a:pt x="9137" y="7972"/>
                </a:lnTo>
                <a:lnTo>
                  <a:pt x="10051" y="7058"/>
                </a:lnTo>
                <a:cubicBezTo>
                  <a:pt x="10555" y="6648"/>
                  <a:pt x="10870" y="6018"/>
                  <a:pt x="10902" y="5388"/>
                </a:cubicBezTo>
                <a:lnTo>
                  <a:pt x="11059" y="2584"/>
                </a:lnTo>
                <a:cubicBezTo>
                  <a:pt x="11059" y="2238"/>
                  <a:pt x="10996" y="1828"/>
                  <a:pt x="10776" y="1545"/>
                </a:cubicBezTo>
                <a:lnTo>
                  <a:pt x="11721" y="600"/>
                </a:lnTo>
                <a:cubicBezTo>
                  <a:pt x="11815" y="442"/>
                  <a:pt x="11815" y="221"/>
                  <a:pt x="11658" y="95"/>
                </a:cubicBezTo>
                <a:cubicBezTo>
                  <a:pt x="11595" y="32"/>
                  <a:pt x="11508" y="1"/>
                  <a:pt x="114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27"/>
          <p:cNvGrpSpPr/>
          <p:nvPr/>
        </p:nvGrpSpPr>
        <p:grpSpPr>
          <a:xfrm>
            <a:off x="4970985" y="2237394"/>
            <a:ext cx="393867" cy="374934"/>
            <a:chOff x="-62518200" y="2692475"/>
            <a:chExt cx="318225" cy="289100"/>
          </a:xfrm>
        </p:grpSpPr>
        <p:sp>
          <p:nvSpPr>
            <p:cNvPr id="274" name="Google Shape;274;p27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6" name="Google Shape;276;p27"/>
          <p:cNvCxnSpPr/>
          <p:nvPr/>
        </p:nvCxnSpPr>
        <p:spPr>
          <a:xfrm>
            <a:off x="1729612" y="2712925"/>
            <a:ext cx="24507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27"/>
          <p:cNvCxnSpPr/>
          <p:nvPr/>
        </p:nvCxnSpPr>
        <p:spPr>
          <a:xfrm>
            <a:off x="4963696" y="2712914"/>
            <a:ext cx="24507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27"/>
          <p:cNvSpPr txBox="1"/>
          <p:nvPr/>
        </p:nvSpPr>
        <p:spPr>
          <a:xfrm>
            <a:off x="2302583" y="2288149"/>
            <a:ext cx="18987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한국의 소비생활지표</a:t>
            </a:r>
            <a:endParaRPr sz="11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5703874" y="2288150"/>
            <a:ext cx="18987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가계동향조사(소득,지출)</a:t>
            </a:r>
            <a:endParaRPr sz="11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1729612" y="2813287"/>
            <a:ext cx="24507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다양한 소비자 특성에 따른 소피 품목에 따른 소비생활 비중을 나타낸 자료로서 자녀특성에 따른 연령대별 그룹을 구분하는데 있어서 연관성을 찾는데 도움이 될 수 있음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4963696" y="2813275"/>
            <a:ext cx="24507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가구원수와 가구 주연령에 따른 소득 과 지출에 대한 자료로서 지출항목에 따른 가구원수와 가구 주연령을 비교하여 연령대를 추정하는 데 도움이 될 수 있음</a:t>
            </a:r>
            <a:endParaRPr sz="10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2004213" y="1462000"/>
            <a:ext cx="16134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한국소비자원</a:t>
            </a:r>
            <a:endParaRPr/>
          </a:p>
        </p:txBody>
      </p:sp>
      <p:sp>
        <p:nvSpPr>
          <p:cNvPr id="283" name="Google Shape;283;p27"/>
          <p:cNvSpPr txBox="1"/>
          <p:nvPr/>
        </p:nvSpPr>
        <p:spPr>
          <a:xfrm>
            <a:off x="5382263" y="1462000"/>
            <a:ext cx="16134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통계청</a:t>
            </a:r>
            <a:endParaRPr/>
          </a:p>
        </p:txBody>
      </p:sp>
      <p:sp>
        <p:nvSpPr>
          <p:cNvPr id="284" name="Google Shape;284;p27"/>
          <p:cNvSpPr txBox="1"/>
          <p:nvPr/>
        </p:nvSpPr>
        <p:spPr>
          <a:xfrm>
            <a:off x="1132750" y="4150250"/>
            <a:ext cx="72735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한국소비자원과 통계청의 소비자의 특정에 따른 소비생활지표 및 지출 항목에 대한 자료를 통해 연령대를 추정하는데 연관성을 밝힐 수 있음 </a:t>
            </a:r>
            <a:endParaRPr baseline="300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/>
          <p:nvPr/>
        </p:nvSpPr>
        <p:spPr>
          <a:xfrm>
            <a:off x="5555600" y="1921275"/>
            <a:ext cx="3360900" cy="21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한국소비자원과 통계청의 자료를 통해 비교를 했을 때 각 그룹별 형태를 파악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연령대의 경향이 파악되었기 때문에 이를 바탕으로 19년도와 20년도의 연령대별 품목의 변화를 파악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0" name="Google Shape;290;p28"/>
          <p:cNvSpPr txBox="1"/>
          <p:nvPr>
            <p:ph idx="4294967295" type="ctrTitle"/>
          </p:nvPr>
        </p:nvSpPr>
        <p:spPr>
          <a:xfrm>
            <a:off x="4574400" y="276700"/>
            <a:ext cx="45696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연령대 구분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1" name="Google Shape;291;p28"/>
          <p:cNvSpPr/>
          <p:nvPr/>
        </p:nvSpPr>
        <p:spPr>
          <a:xfrm>
            <a:off x="1819610" y="2007289"/>
            <a:ext cx="2044189" cy="2044189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8"/>
          <p:cNvSpPr/>
          <p:nvPr/>
        </p:nvSpPr>
        <p:spPr>
          <a:xfrm>
            <a:off x="1549084" y="2140027"/>
            <a:ext cx="737098" cy="737340"/>
          </a:xfrm>
          <a:prstGeom prst="ellipse">
            <a:avLst/>
          </a:prstGeom>
          <a:solidFill>
            <a:srgbClr val="7337D4">
              <a:alpha val="807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8"/>
          <p:cNvSpPr/>
          <p:nvPr/>
        </p:nvSpPr>
        <p:spPr>
          <a:xfrm>
            <a:off x="3353853" y="2140030"/>
            <a:ext cx="737098" cy="737340"/>
          </a:xfrm>
          <a:prstGeom prst="ellipse">
            <a:avLst/>
          </a:prstGeom>
          <a:solidFill>
            <a:srgbClr val="7337D4">
              <a:alpha val="807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8"/>
          <p:cNvSpPr/>
          <p:nvPr/>
        </p:nvSpPr>
        <p:spPr>
          <a:xfrm>
            <a:off x="1604992" y="3234569"/>
            <a:ext cx="737098" cy="737340"/>
          </a:xfrm>
          <a:prstGeom prst="ellipse">
            <a:avLst/>
          </a:prstGeom>
          <a:solidFill>
            <a:srgbClr val="7337D4">
              <a:alpha val="807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8"/>
          <p:cNvSpPr/>
          <p:nvPr/>
        </p:nvSpPr>
        <p:spPr>
          <a:xfrm>
            <a:off x="3319772" y="3234569"/>
            <a:ext cx="737098" cy="737340"/>
          </a:xfrm>
          <a:prstGeom prst="ellipse">
            <a:avLst/>
          </a:prstGeom>
          <a:solidFill>
            <a:srgbClr val="7337D4">
              <a:alpha val="807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8"/>
          <p:cNvSpPr/>
          <p:nvPr/>
        </p:nvSpPr>
        <p:spPr>
          <a:xfrm>
            <a:off x="2472219" y="1673126"/>
            <a:ext cx="737098" cy="737340"/>
          </a:xfrm>
          <a:prstGeom prst="ellipse">
            <a:avLst/>
          </a:prstGeom>
          <a:solidFill>
            <a:srgbClr val="7337D4">
              <a:alpha val="807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8"/>
          <p:cNvSpPr txBox="1"/>
          <p:nvPr>
            <p:ph idx="4294967295" type="subTitle"/>
          </p:nvPr>
        </p:nvSpPr>
        <p:spPr>
          <a:xfrm>
            <a:off x="4235493" y="2264544"/>
            <a:ext cx="19065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미혼 : 아이없음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98" name="Google Shape;298;p28"/>
          <p:cNvSpPr txBox="1"/>
          <p:nvPr>
            <p:ph idx="4294967295" type="subTitle"/>
          </p:nvPr>
        </p:nvSpPr>
        <p:spPr>
          <a:xfrm>
            <a:off x="-449525" y="2253113"/>
            <a:ext cx="1803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기혼 : 중고생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99" name="Google Shape;299;p28"/>
          <p:cNvSpPr txBox="1"/>
          <p:nvPr>
            <p:ph idx="4294967295" type="subTitle"/>
          </p:nvPr>
        </p:nvSpPr>
        <p:spPr>
          <a:xfrm>
            <a:off x="4235504" y="3498833"/>
            <a:ext cx="19065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기혼 : 아이없음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00" name="Google Shape;300;p28"/>
          <p:cNvSpPr txBox="1"/>
          <p:nvPr>
            <p:ph idx="4294967295" type="subTitle"/>
          </p:nvPr>
        </p:nvSpPr>
        <p:spPr>
          <a:xfrm>
            <a:off x="-89150" y="3524775"/>
            <a:ext cx="15384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기혼 : 유아자녀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01" name="Google Shape;301;p28"/>
          <p:cNvSpPr txBox="1"/>
          <p:nvPr>
            <p:ph idx="4294967295" type="subTitle"/>
          </p:nvPr>
        </p:nvSpPr>
        <p:spPr>
          <a:xfrm>
            <a:off x="1939492" y="1210238"/>
            <a:ext cx="19065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기혼 : 초,중고생자녀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2478792" y="3569694"/>
            <a:ext cx="737100" cy="737400"/>
          </a:xfrm>
          <a:prstGeom prst="ellipse">
            <a:avLst/>
          </a:prstGeom>
          <a:solidFill>
            <a:srgbClr val="7337D4">
              <a:alpha val="807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8"/>
          <p:cNvSpPr txBox="1"/>
          <p:nvPr/>
        </p:nvSpPr>
        <p:spPr>
          <a:xfrm>
            <a:off x="2669109" y="1721750"/>
            <a:ext cx="3930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</a:t>
            </a:r>
            <a:endParaRPr sz="25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3543234" y="2214950"/>
            <a:ext cx="3930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</a:t>
            </a:r>
            <a:endParaRPr sz="25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3516209" y="3311502"/>
            <a:ext cx="3930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</a:t>
            </a:r>
            <a:endParaRPr sz="25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06" name="Google Shape;306;p28"/>
          <p:cNvSpPr txBox="1"/>
          <p:nvPr/>
        </p:nvSpPr>
        <p:spPr>
          <a:xfrm>
            <a:off x="2668133" y="3665873"/>
            <a:ext cx="3930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</a:t>
            </a:r>
            <a:endParaRPr sz="25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07" name="Google Shape;307;p28"/>
          <p:cNvSpPr txBox="1"/>
          <p:nvPr/>
        </p:nvSpPr>
        <p:spPr>
          <a:xfrm>
            <a:off x="1672851" y="3314461"/>
            <a:ext cx="6162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C,D</a:t>
            </a:r>
            <a:endParaRPr sz="25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08" name="Google Shape;308;p28"/>
          <p:cNvSpPr txBox="1"/>
          <p:nvPr/>
        </p:nvSpPr>
        <p:spPr>
          <a:xfrm>
            <a:off x="1624272" y="2210686"/>
            <a:ext cx="6162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</a:t>
            </a:r>
            <a:r>
              <a:rPr lang="es" sz="25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,F</a:t>
            </a:r>
            <a:endParaRPr sz="25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09" name="Google Shape;309;p28"/>
          <p:cNvSpPr txBox="1"/>
          <p:nvPr>
            <p:ph idx="4294967295" type="subTitle"/>
          </p:nvPr>
        </p:nvSpPr>
        <p:spPr>
          <a:xfrm>
            <a:off x="2157632" y="4386015"/>
            <a:ext cx="19065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기혼 : 중고생 + 대학생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/>
          <p:nvPr>
            <p:ph type="ctrTitle"/>
          </p:nvPr>
        </p:nvSpPr>
        <p:spPr>
          <a:xfrm>
            <a:off x="4788000" y="99275"/>
            <a:ext cx="40374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코로나 이후 소비변화</a:t>
            </a:r>
            <a:endParaRPr/>
          </a:p>
        </p:txBody>
      </p:sp>
      <p:cxnSp>
        <p:nvCxnSpPr>
          <p:cNvPr id="315" name="Google Shape;315;p29"/>
          <p:cNvCxnSpPr/>
          <p:nvPr/>
        </p:nvCxnSpPr>
        <p:spPr>
          <a:xfrm>
            <a:off x="1062800" y="1547725"/>
            <a:ext cx="6771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29"/>
          <p:cNvCxnSpPr/>
          <p:nvPr/>
        </p:nvCxnSpPr>
        <p:spPr>
          <a:xfrm>
            <a:off x="1062800" y="1975223"/>
            <a:ext cx="6736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29"/>
          <p:cNvCxnSpPr/>
          <p:nvPr/>
        </p:nvCxnSpPr>
        <p:spPr>
          <a:xfrm>
            <a:off x="1062800" y="2429846"/>
            <a:ext cx="6684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9"/>
          <p:cNvCxnSpPr/>
          <p:nvPr/>
        </p:nvCxnSpPr>
        <p:spPr>
          <a:xfrm>
            <a:off x="1062800" y="2837006"/>
            <a:ext cx="6736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29"/>
          <p:cNvCxnSpPr/>
          <p:nvPr/>
        </p:nvCxnSpPr>
        <p:spPr>
          <a:xfrm>
            <a:off x="1062800" y="3264504"/>
            <a:ext cx="6693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29"/>
          <p:cNvCxnSpPr/>
          <p:nvPr/>
        </p:nvCxnSpPr>
        <p:spPr>
          <a:xfrm>
            <a:off x="1062800" y="3719127"/>
            <a:ext cx="6788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29"/>
          <p:cNvCxnSpPr/>
          <p:nvPr/>
        </p:nvCxnSpPr>
        <p:spPr>
          <a:xfrm>
            <a:off x="1062800" y="4173750"/>
            <a:ext cx="6745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29"/>
          <p:cNvSpPr txBox="1"/>
          <p:nvPr>
            <p:ph idx="4294967295" type="ctrTitle"/>
          </p:nvPr>
        </p:nvSpPr>
        <p:spPr>
          <a:xfrm>
            <a:off x="390900" y="1630213"/>
            <a:ext cx="10908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기혼 : 초중고생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23" name="Google Shape;323;p29"/>
          <p:cNvSpPr txBox="1"/>
          <p:nvPr>
            <p:ph idx="4294967295" type="ctrTitle"/>
          </p:nvPr>
        </p:nvSpPr>
        <p:spPr>
          <a:xfrm>
            <a:off x="371675" y="2147002"/>
            <a:ext cx="10908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lt1"/>
                </a:solidFill>
              </a:rPr>
              <a:t>기혼 : 중고생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24" name="Google Shape;324;p29"/>
          <p:cNvSpPr txBox="1"/>
          <p:nvPr>
            <p:ph idx="4294967295" type="ctrTitle"/>
          </p:nvPr>
        </p:nvSpPr>
        <p:spPr>
          <a:xfrm>
            <a:off x="257975" y="2481538"/>
            <a:ext cx="13182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기혼: 유아자녀 스코어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25" name="Google Shape;325;p29"/>
          <p:cNvSpPr txBox="1"/>
          <p:nvPr>
            <p:ph idx="4294967295" type="ctrTitle"/>
          </p:nvPr>
        </p:nvSpPr>
        <p:spPr>
          <a:xfrm>
            <a:off x="328325" y="2898863"/>
            <a:ext cx="12477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기혼:  유아자녀 스코어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26" name="Google Shape;326;p29"/>
          <p:cNvSpPr txBox="1"/>
          <p:nvPr>
            <p:ph idx="4294967295" type="ctrTitle"/>
          </p:nvPr>
        </p:nvSpPr>
        <p:spPr>
          <a:xfrm>
            <a:off x="371675" y="3360571"/>
            <a:ext cx="10908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미혼 :  아이없음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27" name="Google Shape;327;p29"/>
          <p:cNvSpPr txBox="1"/>
          <p:nvPr>
            <p:ph idx="4294967295" type="ctrTitle"/>
          </p:nvPr>
        </p:nvSpPr>
        <p:spPr>
          <a:xfrm>
            <a:off x="313075" y="3815199"/>
            <a:ext cx="10908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기혼 : 중고생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328" name="Google Shape;328;p29"/>
          <p:cNvCxnSpPr/>
          <p:nvPr/>
        </p:nvCxnSpPr>
        <p:spPr>
          <a:xfrm>
            <a:off x="1062800" y="4610078"/>
            <a:ext cx="6762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29"/>
          <p:cNvSpPr txBox="1"/>
          <p:nvPr>
            <p:ph idx="4294967295" type="ctrTitle"/>
          </p:nvPr>
        </p:nvSpPr>
        <p:spPr>
          <a:xfrm>
            <a:off x="234425" y="4260650"/>
            <a:ext cx="13182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기혼 : 중고생 + 대학생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330" name="Google Shape;330;p29"/>
          <p:cNvCxnSpPr/>
          <p:nvPr/>
        </p:nvCxnSpPr>
        <p:spPr>
          <a:xfrm>
            <a:off x="1062800" y="5028135"/>
            <a:ext cx="6725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29"/>
          <p:cNvSpPr txBox="1"/>
          <p:nvPr>
            <p:ph idx="4294967295" type="ctrTitle"/>
          </p:nvPr>
        </p:nvSpPr>
        <p:spPr>
          <a:xfrm>
            <a:off x="390900" y="4687861"/>
            <a:ext cx="10908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</a:rPr>
              <a:t>기혼 : 아이 없음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32" name="Google Shape;332;p29"/>
          <p:cNvSpPr txBox="1"/>
          <p:nvPr>
            <p:ph idx="4294967295" type="ctrTitle"/>
          </p:nvPr>
        </p:nvSpPr>
        <p:spPr>
          <a:xfrm>
            <a:off x="2182038" y="1630225"/>
            <a:ext cx="18240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오픈마켓/소셜,종합몰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333" name="Google Shape;333;p29"/>
          <p:cNvSpPr txBox="1"/>
          <p:nvPr>
            <p:ph idx="4294967295" type="ctrTitle"/>
          </p:nvPr>
        </p:nvSpPr>
        <p:spPr>
          <a:xfrm>
            <a:off x="2182050" y="2502175"/>
            <a:ext cx="18240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오픈마켓/소셜,종합몰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334" name="Google Shape;334;p29"/>
          <p:cNvSpPr txBox="1"/>
          <p:nvPr>
            <p:ph idx="4294967295" type="ctrTitle"/>
          </p:nvPr>
        </p:nvSpPr>
        <p:spPr>
          <a:xfrm>
            <a:off x="2168938" y="2919500"/>
            <a:ext cx="18240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오픈마켓/소셜,종합몰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335" name="Google Shape;335;p29"/>
          <p:cNvSpPr txBox="1"/>
          <p:nvPr>
            <p:ph idx="4294967295" type="ctrTitle"/>
          </p:nvPr>
        </p:nvSpPr>
        <p:spPr>
          <a:xfrm>
            <a:off x="2182050" y="3815175"/>
            <a:ext cx="18240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전문몰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336" name="Google Shape;336;p29"/>
          <p:cNvSpPr txBox="1"/>
          <p:nvPr>
            <p:ph idx="4294967295" type="ctrTitle"/>
          </p:nvPr>
        </p:nvSpPr>
        <p:spPr>
          <a:xfrm>
            <a:off x="2182050" y="4260650"/>
            <a:ext cx="18240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전문몰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337" name="Google Shape;337;p29"/>
          <p:cNvSpPr txBox="1"/>
          <p:nvPr>
            <p:ph idx="4294967295" type="ctrTitle"/>
          </p:nvPr>
        </p:nvSpPr>
        <p:spPr>
          <a:xfrm>
            <a:off x="2182050" y="2071288"/>
            <a:ext cx="18240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할인점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338" name="Google Shape;338;p29"/>
          <p:cNvSpPr txBox="1"/>
          <p:nvPr>
            <p:ph idx="4294967295" type="ctrTitle"/>
          </p:nvPr>
        </p:nvSpPr>
        <p:spPr>
          <a:xfrm>
            <a:off x="2168950" y="4687838"/>
            <a:ext cx="18240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할인점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339" name="Google Shape;339;p29"/>
          <p:cNvSpPr txBox="1"/>
          <p:nvPr/>
        </p:nvSpPr>
        <p:spPr>
          <a:xfrm>
            <a:off x="1616450" y="3318263"/>
            <a:ext cx="2856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취미,뷰티, 호텔/숙박,항공/여행사,취미,면세점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40" name="Google Shape;340;p29"/>
          <p:cNvSpPr txBox="1"/>
          <p:nvPr/>
        </p:nvSpPr>
        <p:spPr>
          <a:xfrm>
            <a:off x="4706400" y="1607775"/>
            <a:ext cx="30000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전문몰,디저트,항공/여행사,면세점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41" name="Google Shape;341;p29"/>
          <p:cNvSpPr txBox="1"/>
          <p:nvPr/>
        </p:nvSpPr>
        <p:spPr>
          <a:xfrm>
            <a:off x="4706400" y="3772888"/>
            <a:ext cx="30000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전문몰,디저트,항공/여행사,면세점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42" name="Google Shape;342;p29"/>
          <p:cNvSpPr txBox="1"/>
          <p:nvPr/>
        </p:nvSpPr>
        <p:spPr>
          <a:xfrm>
            <a:off x="4706400" y="4227488"/>
            <a:ext cx="30000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전문몰,디저트,항공/여행사,면세점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4706400" y="3309087"/>
            <a:ext cx="30000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취미,뷰티, 호텔/숙박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44" name="Google Shape;344;p29"/>
          <p:cNvSpPr txBox="1"/>
          <p:nvPr>
            <p:ph idx="4294967295" type="ctrTitle"/>
          </p:nvPr>
        </p:nvSpPr>
        <p:spPr>
          <a:xfrm>
            <a:off x="5294400" y="2502175"/>
            <a:ext cx="18240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오픈마켓/소셜,종합몰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345" name="Google Shape;345;p29"/>
          <p:cNvSpPr txBox="1"/>
          <p:nvPr>
            <p:ph idx="4294967295" type="ctrTitle"/>
          </p:nvPr>
        </p:nvSpPr>
        <p:spPr>
          <a:xfrm>
            <a:off x="5294400" y="2919500"/>
            <a:ext cx="18240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오픈마켓/소셜,종합몰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346" name="Google Shape;346;p29"/>
          <p:cNvSpPr txBox="1"/>
          <p:nvPr>
            <p:ph idx="4294967295" type="ctrTitle"/>
          </p:nvPr>
        </p:nvSpPr>
        <p:spPr>
          <a:xfrm>
            <a:off x="5294400" y="2071275"/>
            <a:ext cx="18240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할인점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347" name="Google Shape;347;p29"/>
          <p:cNvSpPr txBox="1"/>
          <p:nvPr>
            <p:ph idx="4294967295" type="ctrTitle"/>
          </p:nvPr>
        </p:nvSpPr>
        <p:spPr>
          <a:xfrm>
            <a:off x="5294400" y="4697525"/>
            <a:ext cx="1824000" cy="26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할인점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348" name="Google Shape;348;p29"/>
          <p:cNvCxnSpPr/>
          <p:nvPr/>
        </p:nvCxnSpPr>
        <p:spPr>
          <a:xfrm>
            <a:off x="1649425" y="1381100"/>
            <a:ext cx="0" cy="36864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"/>
          <p:cNvSpPr txBox="1"/>
          <p:nvPr>
            <p:ph idx="2" type="ctrTitle"/>
          </p:nvPr>
        </p:nvSpPr>
        <p:spPr>
          <a:xfrm flipH="1">
            <a:off x="4960578" y="2469938"/>
            <a:ext cx="4035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카드사 마케팅</a:t>
            </a:r>
            <a:endParaRPr sz="4000"/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0849" y="915225"/>
            <a:ext cx="3806551" cy="36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0"/>
          <p:cNvSpPr txBox="1"/>
          <p:nvPr>
            <p:ph type="title"/>
          </p:nvPr>
        </p:nvSpPr>
        <p:spPr>
          <a:xfrm flipH="1">
            <a:off x="5222137" y="1840225"/>
            <a:ext cx="1444800" cy="16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 txBox="1"/>
          <p:nvPr>
            <p:ph idx="1" type="subTitle"/>
          </p:nvPr>
        </p:nvSpPr>
        <p:spPr>
          <a:xfrm flipH="1">
            <a:off x="2106100" y="1797300"/>
            <a:ext cx="4605300" cy="16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“고</a:t>
            </a:r>
            <a:r>
              <a:rPr lang="es"/>
              <a:t>객(카드회원)을 만족시키는 가치 및 서비스를 창출하고 이를 제공함으로써 카드회사의 이익을 도모하는 일련의 마케팅 활동</a:t>
            </a:r>
            <a:r>
              <a:rPr lang="es"/>
              <a:t>.”</a:t>
            </a:r>
            <a:endParaRPr/>
          </a:p>
        </p:txBody>
      </p:sp>
      <p:sp>
        <p:nvSpPr>
          <p:cNvPr id="361" name="Google Shape;361;p31"/>
          <p:cNvSpPr txBox="1"/>
          <p:nvPr>
            <p:ph type="ctrTitle"/>
          </p:nvPr>
        </p:nvSpPr>
        <p:spPr>
          <a:xfrm>
            <a:off x="2106100" y="1133700"/>
            <a:ext cx="3567300" cy="3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latin typeface="Saira Extra Condensed"/>
                <a:ea typeface="Saira Extra Condensed"/>
                <a:cs typeface="Saira Extra Condensed"/>
                <a:sym typeface="Saira Extra Condensed"/>
              </a:rPr>
              <a:t>카드</a:t>
            </a:r>
            <a:r>
              <a:rPr b="1" lang="es" sz="2200">
                <a:latin typeface="Saira Extra Condensed"/>
                <a:ea typeface="Saira Extra Condensed"/>
                <a:cs typeface="Saira Extra Condensed"/>
                <a:sym typeface="Saira Extra Condensed"/>
              </a:rPr>
              <a:t>사 마케팅이란?</a:t>
            </a:r>
            <a:endParaRPr b="1" sz="22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전통적</a:t>
            </a:r>
            <a:r>
              <a:rPr lang="es"/>
              <a:t>인 4P 마케팅과 서비스의 3R마케팅</a:t>
            </a:r>
            <a:endParaRPr/>
          </a:p>
        </p:txBody>
      </p:sp>
      <p:pic>
        <p:nvPicPr>
          <p:cNvPr id="367" name="Google Shape;3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86" y="1431725"/>
            <a:ext cx="3447625" cy="31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819150" y="1131125"/>
            <a:ext cx="28791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소비재의 4P 마케팅</a:t>
            </a:r>
            <a:endParaRPr b="1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69" name="Google Shape;3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788" y="1368825"/>
            <a:ext cx="3639182" cy="311929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2"/>
          <p:cNvSpPr txBox="1"/>
          <p:nvPr/>
        </p:nvSpPr>
        <p:spPr>
          <a:xfrm>
            <a:off x="5290813" y="1131125"/>
            <a:ext cx="28791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서비스의 3R </a:t>
            </a:r>
            <a:r>
              <a:rPr b="1"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마케팅</a:t>
            </a:r>
            <a:endParaRPr b="1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71" name="Google Shape;371;p32"/>
          <p:cNvSpPr txBox="1"/>
          <p:nvPr/>
        </p:nvSpPr>
        <p:spPr>
          <a:xfrm>
            <a:off x="356550" y="4613950"/>
            <a:ext cx="401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고객과 직접 접촉하지는 않지만 고객 수는 늘리기 쉽다.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72" name="Google Shape;372;p32"/>
          <p:cNvSpPr txBox="1"/>
          <p:nvPr/>
        </p:nvSpPr>
        <p:spPr>
          <a:xfrm>
            <a:off x="4568275" y="4613950"/>
            <a:ext cx="43242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고객과 직접 접촉이 가능하지만 신규고객 개척비용이 높다.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4P 마케팅과 3R 마케팅으로 본 카드사 마케팅 </a:t>
            </a:r>
            <a:endParaRPr/>
          </a:p>
        </p:txBody>
      </p:sp>
      <p:graphicFrame>
        <p:nvGraphicFramePr>
          <p:cNvPr id="378" name="Google Shape;378;p33"/>
          <p:cNvGraphicFramePr/>
          <p:nvPr/>
        </p:nvGraphicFramePr>
        <p:xfrm>
          <a:off x="619900" y="139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{F00D2709-7078-4355-8377-6302C8F2998C}</a:tableStyleId>
              </a:tblPr>
              <a:tblGrid>
                <a:gridCol w="2218075"/>
                <a:gridCol w="1942375"/>
                <a:gridCol w="1677125"/>
                <a:gridCol w="1809750"/>
              </a:tblGrid>
              <a:tr h="462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4P 소비</a:t>
                      </a:r>
                      <a:r>
                        <a:rPr lang="es">
                          <a:solidFill>
                            <a:schemeClr val="lt1"/>
                          </a:solidFill>
                        </a:rPr>
                        <a:t>재 </a:t>
                      </a:r>
                      <a:r>
                        <a:rPr lang="es">
                          <a:solidFill>
                            <a:schemeClr val="lt1"/>
                          </a:solidFill>
                        </a:rPr>
                        <a:t>마케팅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3R 서비</a:t>
                      </a:r>
                      <a:r>
                        <a:rPr lang="es">
                          <a:solidFill>
                            <a:schemeClr val="lt1"/>
                          </a:solidFill>
                        </a:rPr>
                        <a:t>스 마케팅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Product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(상</a:t>
                      </a:r>
                      <a:r>
                        <a:rPr lang="es">
                          <a:solidFill>
                            <a:schemeClr val="lt1"/>
                          </a:solidFill>
                        </a:rPr>
                        <a:t>품)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1C232"/>
                          </a:solidFill>
                        </a:rPr>
                        <a:t>카</a:t>
                      </a:r>
                      <a:r>
                        <a:rPr b="1" lang="es">
                          <a:solidFill>
                            <a:srgbClr val="F1C232"/>
                          </a:solidFill>
                        </a:rPr>
                        <a:t>드상품과 이용</a:t>
                      </a:r>
                      <a:endParaRPr b="1"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Retention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(고객유</a:t>
                      </a:r>
                      <a:r>
                        <a:rPr lang="es">
                          <a:solidFill>
                            <a:schemeClr val="lt1"/>
                          </a:solidFill>
                        </a:rPr>
                        <a:t>지)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E69138"/>
                          </a:solidFill>
                        </a:rPr>
                        <a:t>신뢰</a:t>
                      </a:r>
                      <a:r>
                        <a:rPr b="1" lang="es">
                          <a:solidFill>
                            <a:srgbClr val="E69138"/>
                          </a:solidFill>
                        </a:rPr>
                        <a:t>및 기관의 신용력</a:t>
                      </a:r>
                      <a:endParaRPr b="1"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Price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(가격)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1C232"/>
                          </a:solidFill>
                        </a:rPr>
                        <a:t>서비스</a:t>
                      </a:r>
                      <a:r>
                        <a:rPr b="1" lang="es">
                          <a:solidFill>
                            <a:srgbClr val="F1C232"/>
                          </a:solidFill>
                        </a:rPr>
                        <a:t>의 효용성 및 유용성</a:t>
                      </a:r>
                      <a:endParaRPr b="1"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Related Selling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(교차판</a:t>
                      </a:r>
                      <a:r>
                        <a:rPr lang="es">
                          <a:solidFill>
                            <a:schemeClr val="lt1"/>
                          </a:solidFill>
                        </a:rPr>
                        <a:t>매)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E69138"/>
                          </a:solidFill>
                        </a:rPr>
                        <a:t>동일고객에</a:t>
                      </a:r>
                      <a:r>
                        <a:rPr b="1" lang="es">
                          <a:solidFill>
                            <a:srgbClr val="E69138"/>
                          </a:solidFill>
                        </a:rPr>
                        <a:t>게 많은 상품을 판매하는 고객점유율 지향</a:t>
                      </a:r>
                      <a:endParaRPr b="1"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Place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(유통경</a:t>
                      </a:r>
                      <a:r>
                        <a:rPr lang="es">
                          <a:solidFill>
                            <a:schemeClr val="lt1"/>
                          </a:solidFill>
                        </a:rPr>
                        <a:t>로전략)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1C232"/>
                          </a:solidFill>
                        </a:rPr>
                        <a:t>가맹</a:t>
                      </a:r>
                      <a:r>
                        <a:rPr b="1" lang="es">
                          <a:solidFill>
                            <a:srgbClr val="F1C232"/>
                          </a:solidFill>
                        </a:rPr>
                        <a:t>점, 지점망</a:t>
                      </a:r>
                      <a:endParaRPr b="1"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Referral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(고객소</a:t>
                      </a:r>
                      <a:r>
                        <a:rPr lang="es">
                          <a:solidFill>
                            <a:schemeClr val="lt1"/>
                          </a:solidFill>
                        </a:rPr>
                        <a:t>개)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E69138"/>
                          </a:solidFill>
                        </a:rPr>
                        <a:t>기존 회원과의 신뢰를 바탕으로 신규회원 유치</a:t>
                      </a:r>
                      <a:endParaRPr b="1"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Promotion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(촉진전</a:t>
                      </a:r>
                      <a:r>
                        <a:rPr lang="es">
                          <a:solidFill>
                            <a:schemeClr val="lt1"/>
                          </a:solidFill>
                        </a:rPr>
                        <a:t>략)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F1C232"/>
                          </a:solidFill>
                        </a:rPr>
                        <a:t>카드</a:t>
                      </a:r>
                      <a:r>
                        <a:rPr b="1" lang="es">
                          <a:solidFill>
                            <a:srgbClr val="F1C232"/>
                          </a:solidFill>
                        </a:rPr>
                        <a:t>는 무형서비스로, 고객정보관리를 통한 홍보전략</a:t>
                      </a:r>
                      <a:endParaRPr b="1"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"/>
          <p:cNvSpPr txBox="1"/>
          <p:nvPr>
            <p:ph idx="2" type="ctrTitle"/>
          </p:nvPr>
        </p:nvSpPr>
        <p:spPr>
          <a:xfrm flipH="1">
            <a:off x="4402475" y="2448688"/>
            <a:ext cx="4697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/>
              <a:t>카드사 마케팅</a:t>
            </a:r>
            <a:r>
              <a:rPr lang="es" sz="3800"/>
              <a:t>의 흐름</a:t>
            </a:r>
            <a:endParaRPr sz="3800"/>
          </a:p>
        </p:txBody>
      </p:sp>
      <p:pic>
        <p:nvPicPr>
          <p:cNvPr id="384" name="Google Shape;3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3025" y="1228350"/>
            <a:ext cx="3116150" cy="301847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4"/>
          <p:cNvSpPr txBox="1"/>
          <p:nvPr>
            <p:ph type="title"/>
          </p:nvPr>
        </p:nvSpPr>
        <p:spPr>
          <a:xfrm flipH="1">
            <a:off x="3811212" y="1832325"/>
            <a:ext cx="1444800" cy="16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idx="15" type="ctrTitle"/>
          </p:nvPr>
        </p:nvSpPr>
        <p:spPr>
          <a:xfrm rot="-5400000">
            <a:off x="6378350" y="1583700"/>
            <a:ext cx="34875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129" name="Google Shape;129;p17"/>
          <p:cNvSpPr txBox="1"/>
          <p:nvPr>
            <p:ph idx="2" type="title"/>
          </p:nvPr>
        </p:nvSpPr>
        <p:spPr>
          <a:xfrm>
            <a:off x="3110412" y="105917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0" name="Google Shape;130;p17"/>
          <p:cNvSpPr txBox="1"/>
          <p:nvPr>
            <p:ph idx="5" type="title"/>
          </p:nvPr>
        </p:nvSpPr>
        <p:spPr>
          <a:xfrm>
            <a:off x="3110412" y="273828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1" name="Google Shape;131;p17"/>
          <p:cNvSpPr txBox="1"/>
          <p:nvPr>
            <p:ph idx="8" type="title"/>
          </p:nvPr>
        </p:nvSpPr>
        <p:spPr>
          <a:xfrm>
            <a:off x="5259862" y="105917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32" name="Google Shape;132;p17"/>
          <p:cNvSpPr txBox="1"/>
          <p:nvPr>
            <p:ph idx="6" type="ctrTitle"/>
          </p:nvPr>
        </p:nvSpPr>
        <p:spPr>
          <a:xfrm>
            <a:off x="4975625" y="15759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카드사 마케팅</a:t>
            </a:r>
            <a:endParaRPr/>
          </a:p>
        </p:txBody>
      </p:sp>
      <p:sp>
        <p:nvSpPr>
          <p:cNvPr id="133" name="Google Shape;133;p17"/>
          <p:cNvSpPr txBox="1"/>
          <p:nvPr>
            <p:ph idx="16" type="ctrTitle"/>
          </p:nvPr>
        </p:nvSpPr>
        <p:spPr>
          <a:xfrm>
            <a:off x="606175" y="1575950"/>
            <a:ext cx="239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데이터 확인</a:t>
            </a:r>
            <a:endParaRPr/>
          </a:p>
        </p:txBody>
      </p:sp>
      <p:sp>
        <p:nvSpPr>
          <p:cNvPr id="134" name="Google Shape;134;p17"/>
          <p:cNvSpPr txBox="1"/>
          <p:nvPr>
            <p:ph idx="18" type="title"/>
          </p:nvPr>
        </p:nvSpPr>
        <p:spPr>
          <a:xfrm>
            <a:off x="925737" y="105917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35" name="Google Shape;135;p17"/>
          <p:cNvSpPr txBox="1"/>
          <p:nvPr>
            <p:ph idx="19" type="ctrTitle"/>
          </p:nvPr>
        </p:nvSpPr>
        <p:spPr>
          <a:xfrm>
            <a:off x="641487" y="32550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카드사 마케팅의 흐름</a:t>
            </a:r>
            <a:endParaRPr/>
          </a:p>
        </p:txBody>
      </p:sp>
      <p:sp>
        <p:nvSpPr>
          <p:cNvPr id="136" name="Google Shape;136;p17"/>
          <p:cNvSpPr txBox="1"/>
          <p:nvPr>
            <p:ph idx="21" type="title"/>
          </p:nvPr>
        </p:nvSpPr>
        <p:spPr>
          <a:xfrm>
            <a:off x="925737" y="273828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37" name="Google Shape;137;p17"/>
          <p:cNvSpPr txBox="1"/>
          <p:nvPr>
            <p:ph type="ctrTitle"/>
          </p:nvPr>
        </p:nvSpPr>
        <p:spPr>
          <a:xfrm>
            <a:off x="2825950" y="15759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모델링 및 분석결과</a:t>
            </a:r>
            <a:endParaRPr/>
          </a:p>
        </p:txBody>
      </p:sp>
      <p:sp>
        <p:nvSpPr>
          <p:cNvPr id="138" name="Google Shape;138;p17"/>
          <p:cNvSpPr txBox="1"/>
          <p:nvPr>
            <p:ph idx="3" type="ctrTitle"/>
          </p:nvPr>
        </p:nvSpPr>
        <p:spPr>
          <a:xfrm>
            <a:off x="2826162" y="32550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마케팅 전략</a:t>
            </a:r>
            <a:endParaRPr/>
          </a:p>
        </p:txBody>
      </p:sp>
      <p:sp>
        <p:nvSpPr>
          <p:cNvPr id="139" name="Google Shape;139;p17"/>
          <p:cNvSpPr txBox="1"/>
          <p:nvPr>
            <p:ph idx="5" type="title"/>
          </p:nvPr>
        </p:nvSpPr>
        <p:spPr>
          <a:xfrm>
            <a:off x="5259862" y="273828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" name="Google Shape;140;p17"/>
          <p:cNvSpPr txBox="1"/>
          <p:nvPr>
            <p:ph idx="3" type="ctrTitle"/>
          </p:nvPr>
        </p:nvSpPr>
        <p:spPr>
          <a:xfrm>
            <a:off x="4975612" y="3255050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결론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5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카드</a:t>
            </a:r>
            <a:r>
              <a:rPr lang="es"/>
              <a:t>사 마케팅의 흐름</a:t>
            </a:r>
            <a:endParaRPr/>
          </a:p>
        </p:txBody>
      </p:sp>
      <p:pic>
        <p:nvPicPr>
          <p:cNvPr id="391" name="Google Shape;3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75" y="1315974"/>
            <a:ext cx="5890925" cy="333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5"/>
          <p:cNvSpPr txBox="1"/>
          <p:nvPr/>
        </p:nvSpPr>
        <p:spPr>
          <a:xfrm>
            <a:off x="5952900" y="1285000"/>
            <a:ext cx="3013200" cy="3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우리나라 경제는 크게 97년 외환위기, 2003년 카드대란, 2008년 글로벌 금융위기에 큰 경기침체를 겪었음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97년 외환위기 당시에는 카드산업의 형성과정→ 이후 정부의 소비활성화 정책에 힘입어 카드매출이 급격하게 증가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2003년 카드대란으로 카드사의 구조조정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2008년 외환위기와 지속적인 가맹점 수수료 인하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카</a:t>
            </a:r>
            <a:r>
              <a:rPr lang="es"/>
              <a:t>드사 마케팅의 전략변화</a:t>
            </a:r>
            <a:endParaRPr/>
          </a:p>
        </p:txBody>
      </p:sp>
      <p:pic>
        <p:nvPicPr>
          <p:cNvPr id="398" name="Google Shape;3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025" y="1107250"/>
            <a:ext cx="6651624" cy="27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6"/>
          <p:cNvSpPr txBox="1"/>
          <p:nvPr/>
        </p:nvSpPr>
        <p:spPr>
          <a:xfrm>
            <a:off x="586975" y="4039075"/>
            <a:ext cx="82308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97년 이전을 시장도입기, 03년까지 고속성장기, 08년까지를 안정 성장기로 봄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오늘날 카드매출이 둔화되고, 가맹점 수수료인하, 카드사 마케팅 전략의 고조로 ‘저성장 성숙기’에 안착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7"/>
          <p:cNvSpPr txBox="1"/>
          <p:nvPr>
            <p:ph idx="2" type="ctrTitle"/>
          </p:nvPr>
        </p:nvSpPr>
        <p:spPr>
          <a:xfrm>
            <a:off x="1868249" y="253099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마케팅전략</a:t>
            </a:r>
            <a:endParaRPr sz="4000"/>
          </a:p>
        </p:txBody>
      </p:sp>
      <p:pic>
        <p:nvPicPr>
          <p:cNvPr id="405" name="Google Shape;4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650" y="1035450"/>
            <a:ext cx="4346149" cy="326590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7"/>
          <p:cNvSpPr txBox="1"/>
          <p:nvPr>
            <p:ph type="title"/>
          </p:nvPr>
        </p:nvSpPr>
        <p:spPr>
          <a:xfrm>
            <a:off x="423450" y="1885050"/>
            <a:ext cx="1444800" cy="16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8"/>
          <p:cNvSpPr txBox="1"/>
          <p:nvPr>
            <p:ph type="ctrTitle"/>
          </p:nvPr>
        </p:nvSpPr>
        <p:spPr>
          <a:xfrm>
            <a:off x="671750" y="0"/>
            <a:ext cx="8472300" cy="10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데이터 분석으로 연령별 카드추천</a:t>
            </a:r>
            <a:endParaRPr/>
          </a:p>
        </p:txBody>
      </p:sp>
      <p:pic>
        <p:nvPicPr>
          <p:cNvPr id="412" name="Google Shape;412;p38"/>
          <p:cNvPicPr preferRelativeResize="0"/>
          <p:nvPr/>
        </p:nvPicPr>
        <p:blipFill rotWithShape="1">
          <a:blip r:embed="rId3">
            <a:alphaModFix/>
          </a:blip>
          <a:srcRect b="0" l="0" r="7080" t="11449"/>
          <a:stretch/>
        </p:blipFill>
        <p:spPr>
          <a:xfrm>
            <a:off x="209075" y="1025000"/>
            <a:ext cx="3240125" cy="33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8"/>
          <p:cNvSpPr txBox="1"/>
          <p:nvPr/>
        </p:nvSpPr>
        <p:spPr>
          <a:xfrm>
            <a:off x="267688" y="4807375"/>
            <a:ext cx="3181500" cy="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출처 : https://www.onegoodthingbyjillee.com/holiday-shopping-with-rewards-credit-card/</a:t>
            </a:r>
            <a:endParaRPr sz="5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graphicFrame>
        <p:nvGraphicFramePr>
          <p:cNvPr id="414" name="Google Shape;414;p38"/>
          <p:cNvGraphicFramePr/>
          <p:nvPr/>
        </p:nvGraphicFramePr>
        <p:xfrm>
          <a:off x="3742600" y="102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{F00D2709-7078-4355-8377-6302C8F2998C}</a:tableStyleId>
              </a:tblPr>
              <a:tblGrid>
                <a:gridCol w="563475"/>
                <a:gridCol w="889725"/>
                <a:gridCol w="1331175"/>
                <a:gridCol w="2617025"/>
              </a:tblGrid>
              <a:tr h="76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연령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결혼유무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자녀스코어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Category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9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기혼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초중고생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</a:rPr>
                        <a:t>전문몰,디저트,항공/여행사,면세점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9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기혼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중고생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</a:rPr>
                        <a:t>오픈마켓/소셜, 종합몰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9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기혼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유아자녀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</a:rPr>
                        <a:t>오픈마켓/소셜, 종합몰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9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기혼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유아자녀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</a:rPr>
                        <a:t>취미, 뷰티, 호텔/숙박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9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미혼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아이없음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</a:rPr>
                        <a:t>취미, 뷰티, 호텔/숙박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9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기혼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중고생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</a:rPr>
                        <a:t>전문몰, 디저트, 항공/여행사,면세점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9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G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기혼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중고</a:t>
                      </a:r>
                      <a:r>
                        <a:rPr lang="es">
                          <a:solidFill>
                            <a:srgbClr val="FFFFFF"/>
                          </a:solidFill>
                        </a:rPr>
                        <a:t>생+대학생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rgbClr val="FFFFFF"/>
                          </a:solidFill>
                        </a:rPr>
                        <a:t>전문몰, 디저트, 항공/여행사, 면세점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9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기혼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아이없음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할인점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9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A그</a:t>
            </a:r>
            <a:r>
              <a:rPr lang="es"/>
              <a:t>룹: 하나멤버스 1Q카드 내맘대로</a:t>
            </a:r>
            <a:endParaRPr/>
          </a:p>
        </p:txBody>
      </p:sp>
      <p:pic>
        <p:nvPicPr>
          <p:cNvPr id="420" name="Google Shape;4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25" y="1149481"/>
            <a:ext cx="5396401" cy="284454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9"/>
          <p:cNvSpPr txBox="1"/>
          <p:nvPr/>
        </p:nvSpPr>
        <p:spPr>
          <a:xfrm>
            <a:off x="6016300" y="1324325"/>
            <a:ext cx="3040800" cy="26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A그룹 특징: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초중고생자녀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category: 전문몰, 디저트,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 항공/여행사, 면세점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추천카</a:t>
            </a: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드 특징: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선택형으로 6가지 옵션제공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프리미엄 고객에게 공항,면세점 혜택 제공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하나머니 적립형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r>
              <a:rPr lang="es"/>
              <a:t>그룹: Easy all 티타늄카드</a:t>
            </a:r>
            <a:endParaRPr/>
          </a:p>
        </p:txBody>
      </p:sp>
      <p:sp>
        <p:nvSpPr>
          <p:cNvPr id="427" name="Google Shape;427;p40"/>
          <p:cNvSpPr txBox="1"/>
          <p:nvPr/>
        </p:nvSpPr>
        <p:spPr>
          <a:xfrm>
            <a:off x="5823800" y="1324325"/>
            <a:ext cx="3233400" cy="26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</a:t>
            </a: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그룹 특징: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중고생자녀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category: 할인점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 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추천카드 특징: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선택형(오토자동 </a:t>
            </a: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or Doityourself)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그룹</a:t>
            </a: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별 혜택부여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(ex. A그룹 → 공과금, 관리비, 교육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   B그룹 → 마트, 주유)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28" name="Google Shape;4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25" y="1149475"/>
            <a:ext cx="5152373" cy="2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C</a:t>
            </a:r>
            <a:r>
              <a:rPr lang="es"/>
              <a:t>그룹: Easy all 티타늄카드</a:t>
            </a:r>
            <a:endParaRPr/>
          </a:p>
        </p:txBody>
      </p:sp>
      <p:sp>
        <p:nvSpPr>
          <p:cNvPr id="434" name="Google Shape;434;p41"/>
          <p:cNvSpPr txBox="1"/>
          <p:nvPr/>
        </p:nvSpPr>
        <p:spPr>
          <a:xfrm>
            <a:off x="5823800" y="1324325"/>
            <a:ext cx="3233400" cy="26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</a:t>
            </a: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그룹 특징: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유아자녀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category: 오픈마</a:t>
            </a: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켓/소셜, 종합몰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 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추천카드 특징: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선택형(오토자동 or Doityourself)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그룹별 혜택부여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(ex. A그룹 → 공과금, 관리비, 교육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   B그룹 → 마트, 주유)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35" name="Google Shape;4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25" y="1149475"/>
            <a:ext cx="5152373" cy="2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</a:t>
            </a:r>
            <a:r>
              <a:rPr lang="es"/>
              <a:t>그룹: 다담카드</a:t>
            </a:r>
            <a:endParaRPr/>
          </a:p>
        </p:txBody>
      </p:sp>
      <p:sp>
        <p:nvSpPr>
          <p:cNvPr id="441" name="Google Shape;441;p42"/>
          <p:cNvSpPr txBox="1"/>
          <p:nvPr/>
        </p:nvSpPr>
        <p:spPr>
          <a:xfrm>
            <a:off x="5813500" y="1324325"/>
            <a:ext cx="3243600" cy="26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</a:t>
            </a: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그룹 특징: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유아자녀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category: 오픈마</a:t>
            </a: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켓/소셜, 종합몰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추천카드 특징: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대중교</a:t>
            </a: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통, 통신, 주유소, 영화 혜택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선택형 5가</a:t>
            </a: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지 제공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청구할인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42" name="Google Shape;4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00" y="1149475"/>
            <a:ext cx="5455101" cy="2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</a:t>
            </a:r>
            <a:r>
              <a:rPr lang="es"/>
              <a:t>그룹: 탄탄대</a:t>
            </a:r>
            <a:r>
              <a:rPr lang="es"/>
              <a:t>로 Miz Mr 티타늄카드</a:t>
            </a:r>
            <a:endParaRPr/>
          </a:p>
        </p:txBody>
      </p:sp>
      <p:sp>
        <p:nvSpPr>
          <p:cNvPr id="448" name="Google Shape;448;p43"/>
          <p:cNvSpPr txBox="1"/>
          <p:nvPr/>
        </p:nvSpPr>
        <p:spPr>
          <a:xfrm>
            <a:off x="5813500" y="1324325"/>
            <a:ext cx="3243600" cy="26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</a:t>
            </a: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그룹 특징: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미혼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category: 취미, 뷰</a:t>
            </a: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티, 호텔/숙박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추천카드 특징: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여행 </a:t>
            </a: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및 </a:t>
            </a: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숙박 혜택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daily 서비스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trendy 서비스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49" name="Google Shape;4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00" y="1149475"/>
            <a:ext cx="5455101" cy="2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</a:t>
            </a:r>
            <a:r>
              <a:rPr lang="es"/>
              <a:t>그룹: 하나멤버스 1Q카드 내맘대로</a:t>
            </a:r>
            <a:endParaRPr/>
          </a:p>
        </p:txBody>
      </p:sp>
      <p:pic>
        <p:nvPicPr>
          <p:cNvPr id="455" name="Google Shape;4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25" y="1149481"/>
            <a:ext cx="5396401" cy="284454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4"/>
          <p:cNvSpPr txBox="1"/>
          <p:nvPr/>
        </p:nvSpPr>
        <p:spPr>
          <a:xfrm>
            <a:off x="6016300" y="1324325"/>
            <a:ext cx="3040800" cy="26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</a:t>
            </a: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그룹 특징: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초중고생자녀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category: 전문몰, 디저트,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 항공/여행사, 면세점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추천카드 특징: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선택형으로 6가지 옵션제공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(ex. 교육/학원</a:t>
            </a: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혜택)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하나머니 적립형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idx="2" type="ctrTitle"/>
          </p:nvPr>
        </p:nvSpPr>
        <p:spPr>
          <a:xfrm>
            <a:off x="1868250" y="2227250"/>
            <a:ext cx="3916800" cy="8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데이터확인</a:t>
            </a:r>
            <a:endParaRPr sz="4000"/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538" y="659713"/>
            <a:ext cx="3875624" cy="39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>
            <p:ph type="title"/>
          </p:nvPr>
        </p:nvSpPr>
        <p:spPr>
          <a:xfrm>
            <a:off x="374450" y="1858700"/>
            <a:ext cx="1444800" cy="16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48" name="Google Shape;148;p18"/>
          <p:cNvSpPr txBox="1"/>
          <p:nvPr>
            <p:ph idx="1" type="subTitle"/>
          </p:nvPr>
        </p:nvSpPr>
        <p:spPr>
          <a:xfrm>
            <a:off x="1868250" y="3180766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Here you could describe the topic of the section</a:t>
            </a:r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5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</a:t>
            </a:r>
            <a:r>
              <a:rPr lang="es"/>
              <a:t>그룹: </a:t>
            </a:r>
            <a:r>
              <a:rPr lang="es"/>
              <a:t>삼성카드 6 V4</a:t>
            </a:r>
            <a:endParaRPr/>
          </a:p>
        </p:txBody>
      </p:sp>
      <p:sp>
        <p:nvSpPr>
          <p:cNvPr id="462" name="Google Shape;462;p45"/>
          <p:cNvSpPr txBox="1"/>
          <p:nvPr/>
        </p:nvSpPr>
        <p:spPr>
          <a:xfrm>
            <a:off x="6016300" y="1324325"/>
            <a:ext cx="3040800" cy="26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</a:t>
            </a: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그룹 특징: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중고생 or 대학생 자녀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category: </a:t>
            </a: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전문몰, 디저트,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 </a:t>
            </a: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항공/여행사, 면세점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추천카드 특징: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모든 가맹점 0.5% 할인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생활필수영역 1.5% 할인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63" name="Google Shape;4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25" y="1149475"/>
            <a:ext cx="5396400" cy="2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H그룹: 우리카드 카드의정석 untact air</a:t>
            </a:r>
            <a:endParaRPr/>
          </a:p>
        </p:txBody>
      </p:sp>
      <p:sp>
        <p:nvSpPr>
          <p:cNvPr id="469" name="Google Shape;469;p46"/>
          <p:cNvSpPr txBox="1"/>
          <p:nvPr/>
        </p:nvSpPr>
        <p:spPr>
          <a:xfrm>
            <a:off x="6016300" y="1324325"/>
            <a:ext cx="3040800" cy="26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H그룹 특징: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아이없음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category: 할인점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    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추천카드 특징: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생활 10~20% 할인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Untact Air Service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Semi Condensed"/>
              <a:buAutoNum type="arabicParenR"/>
            </a:pPr>
            <a:r>
              <a:rPr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해외가맹점 1% 할인 </a:t>
            </a:r>
            <a:endParaRPr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25" y="1149475"/>
            <a:ext cx="5396400" cy="2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25" y="1149475"/>
            <a:ext cx="5396401" cy="29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"/>
          <p:cNvSpPr txBox="1"/>
          <p:nvPr>
            <p:ph type="ctrTitle"/>
          </p:nvPr>
        </p:nvSpPr>
        <p:spPr>
          <a:xfrm>
            <a:off x="4490875" y="134800"/>
            <a:ext cx="46257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19~20년도 카드 인기 순위</a:t>
            </a:r>
            <a:endParaRPr/>
          </a:p>
        </p:txBody>
      </p:sp>
      <p:pic>
        <p:nvPicPr>
          <p:cNvPr id="477" name="Google Shape;4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99" y="1460950"/>
            <a:ext cx="5866775" cy="30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7"/>
          <p:cNvSpPr txBox="1"/>
          <p:nvPr/>
        </p:nvSpPr>
        <p:spPr>
          <a:xfrm>
            <a:off x="6157075" y="1748600"/>
            <a:ext cx="2897400" cy="3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신한과 롯데 카드가 평균 1,2위를 차지했음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19년도 소비자가 뽑은 인기카드 1위는 롯데카드 였고 2위는 신한카드 였음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따라서 소비자가 선정한 이유에 대해서 확인하고자 함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79" name="Google Shape;479;p47"/>
          <p:cNvSpPr txBox="1"/>
          <p:nvPr/>
        </p:nvSpPr>
        <p:spPr>
          <a:xfrm>
            <a:off x="92650" y="1073513"/>
            <a:ext cx="63699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19년 1월 ~20년 11월 까지 상위 10위 권에 대해 카드에 대한 가중치를 주었을 때의 순위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80" name="Google Shape;480;p47"/>
          <p:cNvSpPr txBox="1"/>
          <p:nvPr/>
        </p:nvSpPr>
        <p:spPr>
          <a:xfrm>
            <a:off x="290300" y="4580500"/>
            <a:ext cx="19230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* 데이터 출처 : 카드고릴라 카드인기순위 100</a:t>
            </a:r>
            <a:endParaRPr sz="7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8"/>
          <p:cNvSpPr txBox="1"/>
          <p:nvPr>
            <p:ph type="ctrTitle"/>
          </p:nvPr>
        </p:nvSpPr>
        <p:spPr>
          <a:xfrm>
            <a:off x="3055175" y="108450"/>
            <a:ext cx="6035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소비자가 선정한 이유는 무엇일까?</a:t>
            </a:r>
            <a:endParaRPr/>
          </a:p>
        </p:txBody>
      </p:sp>
      <p:cxnSp>
        <p:nvCxnSpPr>
          <p:cNvPr id="486" name="Google Shape;486;p48"/>
          <p:cNvCxnSpPr/>
          <p:nvPr/>
        </p:nvCxnSpPr>
        <p:spPr>
          <a:xfrm>
            <a:off x="1192988" y="3426850"/>
            <a:ext cx="7303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48"/>
          <p:cNvSpPr txBox="1"/>
          <p:nvPr>
            <p:ph idx="4294967295" type="ctrTitle"/>
          </p:nvPr>
        </p:nvSpPr>
        <p:spPr>
          <a:xfrm>
            <a:off x="2929613" y="2710250"/>
            <a:ext cx="955200" cy="31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롯데카드</a:t>
            </a:r>
            <a:endParaRPr sz="1400"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  <p:sp>
        <p:nvSpPr>
          <p:cNvPr id="488" name="Google Shape;488;p48"/>
          <p:cNvSpPr txBox="1"/>
          <p:nvPr>
            <p:ph idx="4294967295" type="ctrTitle"/>
          </p:nvPr>
        </p:nvSpPr>
        <p:spPr>
          <a:xfrm>
            <a:off x="6219128" y="2664875"/>
            <a:ext cx="910200" cy="26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신한카드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89" name="Google Shape;489;p48"/>
          <p:cNvSpPr txBox="1"/>
          <p:nvPr>
            <p:ph idx="4294967295" type="ctrTitle"/>
          </p:nvPr>
        </p:nvSpPr>
        <p:spPr>
          <a:xfrm>
            <a:off x="6219138" y="2927375"/>
            <a:ext cx="1339500" cy="26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네이버페이 체크</a:t>
            </a:r>
            <a:endParaRPr sz="12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490" name="Google Shape;490;p48"/>
          <p:cNvGrpSpPr/>
          <p:nvPr/>
        </p:nvGrpSpPr>
        <p:grpSpPr>
          <a:xfrm>
            <a:off x="2622288" y="1934059"/>
            <a:ext cx="599700" cy="1492800"/>
            <a:chOff x="2528475" y="2268134"/>
            <a:chExt cx="599700" cy="1492800"/>
          </a:xfrm>
        </p:grpSpPr>
        <p:sp>
          <p:nvSpPr>
            <p:cNvPr id="491" name="Google Shape;491;p48"/>
            <p:cNvSpPr/>
            <p:nvPr/>
          </p:nvSpPr>
          <p:spPr>
            <a:xfrm>
              <a:off x="2528475" y="2268134"/>
              <a:ext cx="599700" cy="599700"/>
            </a:xfrm>
            <a:prstGeom prst="rect">
              <a:avLst/>
            </a:prstGeom>
            <a:solidFill>
              <a:srgbClr val="7337D4">
                <a:alpha val="62310"/>
              </a:srgbClr>
            </a:solidFill>
            <a:ln cap="flat" cmpd="sng" w="19050">
              <a:solidFill>
                <a:srgbClr val="7337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2" name="Google Shape;492;p48"/>
            <p:cNvCxnSpPr>
              <a:stCxn id="491" idx="2"/>
            </p:cNvCxnSpPr>
            <p:nvPr/>
          </p:nvCxnSpPr>
          <p:spPr>
            <a:xfrm>
              <a:off x="2828325" y="2867834"/>
              <a:ext cx="0" cy="893100"/>
            </a:xfrm>
            <a:prstGeom prst="straightConnector1">
              <a:avLst/>
            </a:prstGeom>
            <a:noFill/>
            <a:ln cap="flat" cmpd="sng" w="19050">
              <a:solidFill>
                <a:srgbClr val="7337D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93" name="Google Shape;493;p48"/>
            <p:cNvGrpSpPr/>
            <p:nvPr/>
          </p:nvGrpSpPr>
          <p:grpSpPr>
            <a:xfrm>
              <a:off x="2645738" y="2474534"/>
              <a:ext cx="365193" cy="224794"/>
              <a:chOff x="1581175" y="2436715"/>
              <a:chExt cx="426478" cy="262518"/>
            </a:xfrm>
          </p:grpSpPr>
          <p:sp>
            <p:nvSpPr>
              <p:cNvPr id="494" name="Google Shape;494;p48"/>
              <p:cNvSpPr/>
              <p:nvPr/>
            </p:nvSpPr>
            <p:spPr>
              <a:xfrm>
                <a:off x="1893697" y="2511687"/>
                <a:ext cx="113956" cy="112442"/>
              </a:xfrm>
              <a:custGeom>
                <a:rect b="b" l="l" r="r" t="t"/>
                <a:pathLst>
                  <a:path extrusionOk="0" h="40338" w="40881">
                    <a:moveTo>
                      <a:pt x="13577" y="0"/>
                    </a:moveTo>
                    <a:lnTo>
                      <a:pt x="13577" y="11236"/>
                    </a:lnTo>
                    <a:cubicBezTo>
                      <a:pt x="13652" y="12716"/>
                      <a:pt x="13109" y="13334"/>
                      <a:pt x="11536" y="13334"/>
                    </a:cubicBezTo>
                    <a:cubicBezTo>
                      <a:pt x="10353" y="13278"/>
                      <a:pt x="9183" y="13264"/>
                      <a:pt x="8016" y="13264"/>
                    </a:cubicBezTo>
                    <a:cubicBezTo>
                      <a:pt x="6740" y="13264"/>
                      <a:pt x="5467" y="13281"/>
                      <a:pt x="4187" y="13281"/>
                    </a:cubicBezTo>
                    <a:cubicBezTo>
                      <a:pt x="3469" y="13281"/>
                      <a:pt x="2748" y="13276"/>
                      <a:pt x="2023" y="13259"/>
                    </a:cubicBezTo>
                    <a:cubicBezTo>
                      <a:pt x="543" y="13259"/>
                      <a:pt x="0" y="13802"/>
                      <a:pt x="75" y="15206"/>
                    </a:cubicBezTo>
                    <a:lnTo>
                      <a:pt x="75" y="25206"/>
                    </a:lnTo>
                    <a:cubicBezTo>
                      <a:pt x="0" y="26686"/>
                      <a:pt x="618" y="27154"/>
                      <a:pt x="2023" y="27154"/>
                    </a:cubicBezTo>
                    <a:cubicBezTo>
                      <a:pt x="2479" y="27143"/>
                      <a:pt x="2936" y="27138"/>
                      <a:pt x="3393" y="27138"/>
                    </a:cubicBezTo>
                    <a:cubicBezTo>
                      <a:pt x="5180" y="27138"/>
                      <a:pt x="6971" y="27207"/>
                      <a:pt x="8759" y="27207"/>
                    </a:cubicBezTo>
                    <a:cubicBezTo>
                      <a:pt x="9554" y="27207"/>
                      <a:pt x="10349" y="27193"/>
                      <a:pt x="11142" y="27154"/>
                    </a:cubicBezTo>
                    <a:cubicBezTo>
                      <a:pt x="11297" y="27143"/>
                      <a:pt x="11442" y="27137"/>
                      <a:pt x="11579" y="27137"/>
                    </a:cubicBezTo>
                    <a:cubicBezTo>
                      <a:pt x="13251" y="27137"/>
                      <a:pt x="13646" y="27983"/>
                      <a:pt x="13577" y="29645"/>
                    </a:cubicBezTo>
                    <a:cubicBezTo>
                      <a:pt x="13483" y="33240"/>
                      <a:pt x="13577" y="36742"/>
                      <a:pt x="13577" y="40337"/>
                    </a:cubicBezTo>
                    <a:lnTo>
                      <a:pt x="27304" y="40337"/>
                    </a:lnTo>
                    <a:lnTo>
                      <a:pt x="27304" y="27154"/>
                    </a:lnTo>
                    <a:cubicBezTo>
                      <a:pt x="29950" y="27154"/>
                      <a:pt x="32464" y="27121"/>
                      <a:pt x="34933" y="27121"/>
                    </a:cubicBezTo>
                    <a:cubicBezTo>
                      <a:pt x="36168" y="27121"/>
                      <a:pt x="37391" y="27129"/>
                      <a:pt x="38614" y="27154"/>
                    </a:cubicBezTo>
                    <a:cubicBezTo>
                      <a:pt x="38706" y="27158"/>
                      <a:pt x="38795" y="27160"/>
                      <a:pt x="38880" y="27160"/>
                    </a:cubicBezTo>
                    <a:cubicBezTo>
                      <a:pt x="40386" y="27160"/>
                      <a:pt x="40805" y="26523"/>
                      <a:pt x="40805" y="24963"/>
                    </a:cubicBezTo>
                    <a:cubicBezTo>
                      <a:pt x="40731" y="21854"/>
                      <a:pt x="40637" y="18727"/>
                      <a:pt x="40805" y="15674"/>
                    </a:cubicBezTo>
                    <a:cubicBezTo>
                      <a:pt x="40880" y="13802"/>
                      <a:pt x="40169" y="13259"/>
                      <a:pt x="38390" y="13259"/>
                    </a:cubicBezTo>
                    <a:cubicBezTo>
                      <a:pt x="36651" y="13339"/>
                      <a:pt x="34929" y="13360"/>
                      <a:pt x="33185" y="13360"/>
                    </a:cubicBezTo>
                    <a:cubicBezTo>
                      <a:pt x="31246" y="13360"/>
                      <a:pt x="29279" y="13334"/>
                      <a:pt x="27229" y="13334"/>
                    </a:cubicBezTo>
                    <a:lnTo>
                      <a:pt x="272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1581175" y="2436715"/>
                <a:ext cx="271865" cy="262518"/>
              </a:xfrm>
              <a:custGeom>
                <a:rect b="b" l="l" r="r" t="t"/>
                <a:pathLst>
                  <a:path extrusionOk="0" h="94177" w="97530">
                    <a:moveTo>
                      <a:pt x="52449" y="1"/>
                    </a:moveTo>
                    <a:cubicBezTo>
                      <a:pt x="48660" y="1"/>
                      <a:pt x="44777" y="457"/>
                      <a:pt x="40806" y="1377"/>
                    </a:cubicBezTo>
                    <a:cubicBezTo>
                      <a:pt x="15694" y="7163"/>
                      <a:pt x="1" y="33381"/>
                      <a:pt x="6405" y="58343"/>
                    </a:cubicBezTo>
                    <a:cubicBezTo>
                      <a:pt x="11826" y="79866"/>
                      <a:pt x="30954" y="94176"/>
                      <a:pt x="52216" y="94176"/>
                    </a:cubicBezTo>
                    <a:cubicBezTo>
                      <a:pt x="55707" y="94176"/>
                      <a:pt x="59255" y="93790"/>
                      <a:pt x="62810" y="92988"/>
                    </a:cubicBezTo>
                    <a:cubicBezTo>
                      <a:pt x="75994" y="90029"/>
                      <a:pt x="85994" y="82838"/>
                      <a:pt x="92080" y="70665"/>
                    </a:cubicBezTo>
                    <a:cubicBezTo>
                      <a:pt x="96593" y="61546"/>
                      <a:pt x="97529" y="51789"/>
                      <a:pt x="97061" y="41733"/>
                    </a:cubicBezTo>
                    <a:cubicBezTo>
                      <a:pt x="97061" y="40403"/>
                      <a:pt x="96218" y="40235"/>
                      <a:pt x="95188" y="40235"/>
                    </a:cubicBezTo>
                    <a:cubicBezTo>
                      <a:pt x="81312" y="40235"/>
                      <a:pt x="67492" y="40235"/>
                      <a:pt x="53690" y="40160"/>
                    </a:cubicBezTo>
                    <a:cubicBezTo>
                      <a:pt x="52211" y="40160"/>
                      <a:pt x="51743" y="40703"/>
                      <a:pt x="51743" y="42107"/>
                    </a:cubicBezTo>
                    <a:cubicBezTo>
                      <a:pt x="51818" y="46096"/>
                      <a:pt x="51892" y="49991"/>
                      <a:pt x="51743" y="53905"/>
                    </a:cubicBezTo>
                    <a:cubicBezTo>
                      <a:pt x="51649" y="56077"/>
                      <a:pt x="52510" y="56620"/>
                      <a:pt x="54552" y="56620"/>
                    </a:cubicBezTo>
                    <a:cubicBezTo>
                      <a:pt x="61724" y="56620"/>
                      <a:pt x="68896" y="56714"/>
                      <a:pt x="76087" y="56789"/>
                    </a:cubicBezTo>
                    <a:lnTo>
                      <a:pt x="78503" y="56789"/>
                    </a:lnTo>
                    <a:cubicBezTo>
                      <a:pt x="78335" y="57557"/>
                      <a:pt x="78260" y="58025"/>
                      <a:pt x="78110" y="58418"/>
                    </a:cubicBezTo>
                    <a:cubicBezTo>
                      <a:pt x="74322" y="69628"/>
                      <a:pt x="64462" y="76461"/>
                      <a:pt x="52825" y="76461"/>
                    </a:cubicBezTo>
                    <a:cubicBezTo>
                      <a:pt x="51748" y="76461"/>
                      <a:pt x="50656" y="76402"/>
                      <a:pt x="49552" y="76283"/>
                    </a:cubicBezTo>
                    <a:cubicBezTo>
                      <a:pt x="26611" y="73718"/>
                      <a:pt x="15301" y="47819"/>
                      <a:pt x="29102" y="29317"/>
                    </a:cubicBezTo>
                    <a:cubicBezTo>
                      <a:pt x="34710" y="21917"/>
                      <a:pt x="41899" y="17754"/>
                      <a:pt x="50553" y="17754"/>
                    </a:cubicBezTo>
                    <a:cubicBezTo>
                      <a:pt x="52388" y="17754"/>
                      <a:pt x="54290" y="17941"/>
                      <a:pt x="56256" y="18324"/>
                    </a:cubicBezTo>
                    <a:cubicBezTo>
                      <a:pt x="60937" y="19167"/>
                      <a:pt x="65319" y="21676"/>
                      <a:pt x="69833" y="23381"/>
                    </a:cubicBezTo>
                    <a:cubicBezTo>
                      <a:pt x="70246" y="23548"/>
                      <a:pt x="70790" y="23648"/>
                      <a:pt x="71280" y="23648"/>
                    </a:cubicBezTo>
                    <a:cubicBezTo>
                      <a:pt x="71722" y="23648"/>
                      <a:pt x="72120" y="23567"/>
                      <a:pt x="72342" y="23381"/>
                    </a:cubicBezTo>
                    <a:cubicBezTo>
                      <a:pt x="76087" y="19729"/>
                      <a:pt x="79664" y="15984"/>
                      <a:pt x="83409" y="12070"/>
                    </a:cubicBezTo>
                    <a:cubicBezTo>
                      <a:pt x="83016" y="11602"/>
                      <a:pt x="82941" y="11452"/>
                      <a:pt x="82791" y="11302"/>
                    </a:cubicBezTo>
                    <a:cubicBezTo>
                      <a:pt x="73567" y="3817"/>
                      <a:pt x="63402" y="1"/>
                      <a:pt x="524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6" name="Google Shape;496;p48"/>
          <p:cNvGrpSpPr/>
          <p:nvPr/>
        </p:nvGrpSpPr>
        <p:grpSpPr>
          <a:xfrm>
            <a:off x="5927966" y="1934059"/>
            <a:ext cx="599700" cy="1492800"/>
            <a:chOff x="5834153" y="2268134"/>
            <a:chExt cx="599700" cy="1492800"/>
          </a:xfrm>
        </p:grpSpPr>
        <p:sp>
          <p:nvSpPr>
            <p:cNvPr id="497" name="Google Shape;497;p48"/>
            <p:cNvSpPr/>
            <p:nvPr/>
          </p:nvSpPr>
          <p:spPr>
            <a:xfrm>
              <a:off x="5834153" y="2268134"/>
              <a:ext cx="599700" cy="599700"/>
            </a:xfrm>
            <a:prstGeom prst="rect">
              <a:avLst/>
            </a:prstGeom>
            <a:solidFill>
              <a:srgbClr val="E613D5">
                <a:alpha val="35380"/>
              </a:srgbClr>
            </a:solidFill>
            <a:ln cap="flat" cmpd="sng" w="19050">
              <a:solidFill>
                <a:srgbClr val="E613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8" name="Google Shape;498;p48"/>
            <p:cNvCxnSpPr/>
            <p:nvPr/>
          </p:nvCxnSpPr>
          <p:spPr>
            <a:xfrm>
              <a:off x="6131725" y="2867834"/>
              <a:ext cx="0" cy="893100"/>
            </a:xfrm>
            <a:prstGeom prst="straightConnector1">
              <a:avLst/>
            </a:prstGeom>
            <a:noFill/>
            <a:ln cap="flat" cmpd="sng" w="19050">
              <a:solidFill>
                <a:srgbClr val="E613D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9" name="Google Shape;499;p48"/>
            <p:cNvSpPr/>
            <p:nvPr/>
          </p:nvSpPr>
          <p:spPr>
            <a:xfrm>
              <a:off x="6002688" y="2440449"/>
              <a:ext cx="262638" cy="262596"/>
            </a:xfrm>
            <a:custGeom>
              <a:rect b="b" l="l" r="r" t="t"/>
              <a:pathLst>
                <a:path extrusionOk="0" h="119907" w="119926">
                  <a:moveTo>
                    <a:pt x="98708" y="14513"/>
                  </a:moveTo>
                  <a:cubicBezTo>
                    <a:pt x="102529" y="14588"/>
                    <a:pt x="105656" y="17790"/>
                    <a:pt x="105656" y="21611"/>
                  </a:cubicBezTo>
                  <a:cubicBezTo>
                    <a:pt x="105656" y="25431"/>
                    <a:pt x="102454" y="28558"/>
                    <a:pt x="98633" y="28558"/>
                  </a:cubicBezTo>
                  <a:cubicBezTo>
                    <a:pt x="94720" y="28558"/>
                    <a:pt x="91611" y="25356"/>
                    <a:pt x="91611" y="21461"/>
                  </a:cubicBezTo>
                  <a:cubicBezTo>
                    <a:pt x="91686" y="17641"/>
                    <a:pt x="94888" y="14513"/>
                    <a:pt x="98708" y="14513"/>
                  </a:cubicBezTo>
                  <a:close/>
                  <a:moveTo>
                    <a:pt x="60000" y="28558"/>
                  </a:moveTo>
                  <a:cubicBezTo>
                    <a:pt x="77472" y="28558"/>
                    <a:pt x="91686" y="42828"/>
                    <a:pt x="91611" y="60244"/>
                  </a:cubicBezTo>
                  <a:cubicBezTo>
                    <a:pt x="91611" y="77641"/>
                    <a:pt x="77397" y="91761"/>
                    <a:pt x="60000" y="91761"/>
                  </a:cubicBezTo>
                  <a:cubicBezTo>
                    <a:pt x="42603" y="91761"/>
                    <a:pt x="28408" y="77566"/>
                    <a:pt x="28408" y="60150"/>
                  </a:cubicBezTo>
                  <a:cubicBezTo>
                    <a:pt x="28483" y="42753"/>
                    <a:pt x="42603" y="28558"/>
                    <a:pt x="60000" y="28558"/>
                  </a:cubicBezTo>
                  <a:close/>
                  <a:moveTo>
                    <a:pt x="15524" y="0"/>
                  </a:moveTo>
                  <a:cubicBezTo>
                    <a:pt x="13577" y="693"/>
                    <a:pt x="11461" y="1086"/>
                    <a:pt x="9588" y="2023"/>
                  </a:cubicBezTo>
                  <a:cubicBezTo>
                    <a:pt x="3502" y="5300"/>
                    <a:pt x="150" y="10524"/>
                    <a:pt x="150" y="17397"/>
                  </a:cubicBezTo>
                  <a:cubicBezTo>
                    <a:pt x="0" y="45805"/>
                    <a:pt x="75" y="74120"/>
                    <a:pt x="75" y="102454"/>
                  </a:cubicBezTo>
                  <a:cubicBezTo>
                    <a:pt x="75" y="112042"/>
                    <a:pt x="7884" y="119851"/>
                    <a:pt x="17472" y="119851"/>
                  </a:cubicBezTo>
                  <a:cubicBezTo>
                    <a:pt x="31639" y="119888"/>
                    <a:pt x="45820" y="119907"/>
                    <a:pt x="60000" y="119907"/>
                  </a:cubicBezTo>
                  <a:cubicBezTo>
                    <a:pt x="74181" y="119907"/>
                    <a:pt x="88362" y="119888"/>
                    <a:pt x="102529" y="119851"/>
                  </a:cubicBezTo>
                  <a:cubicBezTo>
                    <a:pt x="111105" y="119851"/>
                    <a:pt x="118296" y="113615"/>
                    <a:pt x="119701" y="105094"/>
                  </a:cubicBezTo>
                  <a:cubicBezTo>
                    <a:pt x="119776" y="104794"/>
                    <a:pt x="119851" y="104476"/>
                    <a:pt x="119926" y="104158"/>
                  </a:cubicBezTo>
                  <a:lnTo>
                    <a:pt x="119926" y="15450"/>
                  </a:lnTo>
                  <a:cubicBezTo>
                    <a:pt x="119776" y="14738"/>
                    <a:pt x="119607" y="13970"/>
                    <a:pt x="119383" y="13259"/>
                  </a:cubicBezTo>
                  <a:cubicBezTo>
                    <a:pt x="117266" y="6086"/>
                    <a:pt x="112510" y="1723"/>
                    <a:pt x="105094" y="225"/>
                  </a:cubicBezTo>
                  <a:cubicBezTo>
                    <a:pt x="104869" y="225"/>
                    <a:pt x="104720" y="75"/>
                    <a:pt x="104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0" name="Google Shape;5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037" y="1079887"/>
            <a:ext cx="1784225" cy="1714163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8"/>
          <p:cNvSpPr txBox="1"/>
          <p:nvPr>
            <p:ph idx="4294967295" type="ctrTitle"/>
          </p:nvPr>
        </p:nvSpPr>
        <p:spPr>
          <a:xfrm>
            <a:off x="2969113" y="2933100"/>
            <a:ext cx="1339500" cy="26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LIKIT FUN</a:t>
            </a:r>
            <a:endParaRPr sz="120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502" name="Google Shape;50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7663" y="1703026"/>
            <a:ext cx="1380300" cy="8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8"/>
          <p:cNvSpPr txBox="1"/>
          <p:nvPr/>
        </p:nvSpPr>
        <p:spPr>
          <a:xfrm>
            <a:off x="2395338" y="874525"/>
            <a:ext cx="1053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19년도 1위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04" name="Google Shape;504;p48"/>
          <p:cNvSpPr txBox="1"/>
          <p:nvPr/>
        </p:nvSpPr>
        <p:spPr>
          <a:xfrm>
            <a:off x="5740525" y="1277725"/>
            <a:ext cx="1053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19년도 2위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05" name="Google Shape;505;p48"/>
          <p:cNvSpPr txBox="1"/>
          <p:nvPr/>
        </p:nvSpPr>
        <p:spPr>
          <a:xfrm>
            <a:off x="764913" y="3495725"/>
            <a:ext cx="40899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1만원의 연회비로 커피, 영화, 대중교통, 통신, 쇼핑까지 폭넓은 영역에서 연 최대 42만원까지 할인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2030 세대가 필요로 하는 영역에서 집중 할인 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06" name="Google Shape;506;p48"/>
          <p:cNvSpPr txBox="1"/>
          <p:nvPr/>
        </p:nvSpPr>
        <p:spPr>
          <a:xfrm>
            <a:off x="4565838" y="3495725"/>
            <a:ext cx="40899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연회비 X, 전월실적 조건이 없이 네이버페이 포인트를 1% 적립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s" sz="1200">
                <a:solidFill>
                  <a:srgbClr val="FFFFFF"/>
                </a:solidFill>
              </a:rPr>
              <a:t>공과금, 국세 등의 일반적 제외항목들도 모두 적립대상에 포함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07" name="Google Shape;507;p48"/>
          <p:cNvSpPr/>
          <p:nvPr/>
        </p:nvSpPr>
        <p:spPr>
          <a:xfrm>
            <a:off x="1259325" y="4602125"/>
            <a:ext cx="770700" cy="36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8"/>
          <p:cNvSpPr txBox="1"/>
          <p:nvPr/>
        </p:nvSpPr>
        <p:spPr>
          <a:xfrm>
            <a:off x="2245100" y="4559225"/>
            <a:ext cx="5643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FFF2C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소비자가 카드 사용하는데 있어서 부담 X, 생활영역에서의 혜택 중요</a:t>
            </a:r>
            <a:endParaRPr u="sng">
              <a:solidFill>
                <a:srgbClr val="FFF2C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9"/>
          <p:cNvSpPr txBox="1"/>
          <p:nvPr>
            <p:ph idx="2" type="ctrTitle"/>
          </p:nvPr>
        </p:nvSpPr>
        <p:spPr>
          <a:xfrm>
            <a:off x="1868249" y="2540048"/>
            <a:ext cx="329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결론</a:t>
            </a:r>
            <a:endParaRPr/>
          </a:p>
        </p:txBody>
      </p:sp>
      <p:pic>
        <p:nvPicPr>
          <p:cNvPr id="514" name="Google Shape;5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650" y="1035450"/>
            <a:ext cx="4346149" cy="326590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9"/>
          <p:cNvSpPr txBox="1"/>
          <p:nvPr>
            <p:ph type="title"/>
          </p:nvPr>
        </p:nvSpPr>
        <p:spPr>
          <a:xfrm>
            <a:off x="374450" y="1858700"/>
            <a:ext cx="1444800" cy="16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0"/>
          <p:cNvSpPr txBox="1"/>
          <p:nvPr>
            <p:ph type="ctrTitle"/>
          </p:nvPr>
        </p:nvSpPr>
        <p:spPr>
          <a:xfrm>
            <a:off x="2156825" y="72825"/>
            <a:ext cx="72486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결</a:t>
            </a:r>
            <a:r>
              <a:rPr lang="es"/>
              <a:t>론: 코로나 시대에  소비자가 원하는 것은?</a:t>
            </a:r>
            <a:endParaRPr/>
          </a:p>
        </p:txBody>
      </p:sp>
      <p:pic>
        <p:nvPicPr>
          <p:cNvPr id="521" name="Google Shape;5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800" y="1335725"/>
            <a:ext cx="2532125" cy="15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0"/>
          <p:cNvPicPr preferRelativeResize="0"/>
          <p:nvPr/>
        </p:nvPicPr>
        <p:blipFill rotWithShape="1">
          <a:blip r:embed="rId4">
            <a:alphaModFix/>
          </a:blip>
          <a:srcRect b="12527" l="2362" r="0" t="17371"/>
          <a:stretch/>
        </p:blipFill>
        <p:spPr>
          <a:xfrm>
            <a:off x="5158150" y="2897325"/>
            <a:ext cx="3479425" cy="4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650" y="1335725"/>
            <a:ext cx="3392225" cy="19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0"/>
          <p:cNvSpPr txBox="1"/>
          <p:nvPr/>
        </p:nvSpPr>
        <p:spPr>
          <a:xfrm>
            <a:off x="394050" y="3466500"/>
            <a:ext cx="4146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aira Extra Condensed"/>
              <a:buChar char="●"/>
            </a:pPr>
            <a:r>
              <a:rPr lang="es" sz="12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사람들은 일상에서 </a:t>
            </a:r>
            <a:r>
              <a:rPr lang="es" sz="1200" u="sng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카드 혜택을 받고 싶어함</a:t>
            </a:r>
            <a:endParaRPr sz="1200" u="sng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aira Extra Condensed"/>
              <a:buChar char="●"/>
            </a:pPr>
            <a:r>
              <a:rPr lang="es" sz="12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코로나로 인해 일상이 무너졌으나 </a:t>
            </a:r>
            <a:r>
              <a:rPr lang="es" sz="1200" u="sng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새로운 일상에 적응하면서도 혜택을 원함</a:t>
            </a:r>
            <a:endParaRPr sz="1200" u="sng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525" name="Google Shape;525;p50"/>
          <p:cNvSpPr txBox="1"/>
          <p:nvPr/>
        </p:nvSpPr>
        <p:spPr>
          <a:xfrm>
            <a:off x="4736250" y="3466500"/>
            <a:ext cx="4146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aira Extra Condensed"/>
              <a:buChar char="●"/>
            </a:pPr>
            <a:r>
              <a:rPr lang="es" sz="1200">
                <a:solidFill>
                  <a:srgbClr val="FFFFFF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우리카드 카드의정석 untact air와 같은 카드는 이러한 시대에 적응했다고 보임</a:t>
            </a:r>
            <a:endParaRPr sz="12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526" name="Google Shape;526;p50"/>
          <p:cNvSpPr txBox="1"/>
          <p:nvPr/>
        </p:nvSpPr>
        <p:spPr>
          <a:xfrm>
            <a:off x="5151588" y="4867725"/>
            <a:ext cx="3992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출처:</a:t>
            </a:r>
            <a:r>
              <a:rPr lang="es" sz="500" u="sng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http://www.card-gorilla.com/home?gclid=Cj0KCQiA7qP9BRCLARIsABDaZzjz3hH5twuv5RFnH-VpAwyY0yqA-31M3Gob_yGytrYoBsZpTdrCiJYaAp6rEALw_wcB</a:t>
            </a:r>
            <a:r>
              <a:rPr lang="es" sz="500">
                <a:solidFill>
                  <a:srgbClr val="FFFFFF"/>
                </a:solidFill>
              </a:rPr>
              <a:t>, </a:t>
            </a:r>
            <a:r>
              <a:rPr lang="es" sz="5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</a:t>
            </a:r>
            <a:r>
              <a:rPr lang="es" sz="500">
                <a:solidFill>
                  <a:srgbClr val="FFFFFF"/>
                </a:solidFill>
              </a:rPr>
              <a:t>https://www.smlounge.co.kr/living/article/44578</a:t>
            </a:r>
            <a:endParaRPr sz="5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1"/>
          <p:cNvSpPr txBox="1"/>
          <p:nvPr>
            <p:ph type="ctrTitle"/>
          </p:nvPr>
        </p:nvSpPr>
        <p:spPr>
          <a:xfrm>
            <a:off x="2156825" y="72825"/>
            <a:ext cx="72486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결론:  판데믹 시대에 카드사가 나가야할 방향</a:t>
            </a:r>
            <a:endParaRPr/>
          </a:p>
        </p:txBody>
      </p:sp>
      <p:sp>
        <p:nvSpPr>
          <p:cNvPr id="532" name="Google Shape;532;p51"/>
          <p:cNvSpPr txBox="1"/>
          <p:nvPr/>
        </p:nvSpPr>
        <p:spPr>
          <a:xfrm>
            <a:off x="3959675" y="1446250"/>
            <a:ext cx="5022000" cy="23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aira Extra Condensed"/>
              <a:buChar char="●"/>
            </a:pPr>
            <a:r>
              <a:rPr lang="es" sz="1200">
                <a:solidFill>
                  <a:schemeClr val="lt1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일상이 디지털 공간으로 전이,  디지털/빅데이터 기반 초개인화 도래  </a:t>
            </a:r>
            <a:endParaRPr sz="1200">
              <a:solidFill>
                <a:schemeClr val="lt1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aira Extra Condensed"/>
              <a:buChar char="●"/>
            </a:pPr>
            <a:r>
              <a:rPr lang="es" sz="1200">
                <a:solidFill>
                  <a:schemeClr val="lt1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개개인의 소비형태에 맞춘 혜택의 중요성 </a:t>
            </a:r>
            <a:endParaRPr sz="1200">
              <a:solidFill>
                <a:schemeClr val="lt1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→ 소비형태의 그룹화에 따른 패턴 도출 가능</a:t>
            </a:r>
            <a:endParaRPr sz="1200">
              <a:solidFill>
                <a:schemeClr val="lt1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aira Extra Condensed"/>
              <a:buChar char="●"/>
            </a:pPr>
            <a:r>
              <a:rPr lang="es" sz="1200">
                <a:solidFill>
                  <a:schemeClr val="lt1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패턴을 통해 판데믹 상황 발생시 소비 형태의 변화에 대처 가능 </a:t>
            </a:r>
            <a:endParaRPr sz="1200">
              <a:solidFill>
                <a:schemeClr val="lt1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→ 수익성 저하 예방</a:t>
            </a:r>
            <a:endParaRPr sz="12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aira Extra Condensed"/>
              <a:buChar char="●"/>
            </a:pPr>
            <a:r>
              <a:rPr lang="es" sz="1200">
                <a:solidFill>
                  <a:schemeClr val="lt1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배달 어플사용 적립 , 온라인쇼핑, 어플, 정기구독 서비스, 교육인강과 같은 디지털 시대에 적합한 새로운 일상을 담은 카드가 요구됨</a:t>
            </a:r>
            <a:endParaRPr sz="1200">
              <a:solidFill>
                <a:schemeClr val="lt1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(ex. 우리카드 카드의 정석 untact air, 삼성카드 untact 카드)</a:t>
            </a:r>
            <a:endParaRPr sz="1200">
              <a:solidFill>
                <a:schemeClr val="lt1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pic>
        <p:nvPicPr>
          <p:cNvPr id="533" name="Google Shape;533;p51"/>
          <p:cNvPicPr preferRelativeResize="0"/>
          <p:nvPr/>
        </p:nvPicPr>
        <p:blipFill rotWithShape="1">
          <a:blip r:embed="rId3">
            <a:alphaModFix/>
          </a:blip>
          <a:srcRect b="0" l="3111" r="2317" t="0"/>
          <a:stretch/>
        </p:blipFill>
        <p:spPr>
          <a:xfrm>
            <a:off x="500275" y="1436325"/>
            <a:ext cx="3087676" cy="14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1"/>
          <p:cNvPicPr preferRelativeResize="0"/>
          <p:nvPr/>
        </p:nvPicPr>
        <p:blipFill rotWithShape="1">
          <a:blip r:embed="rId4">
            <a:alphaModFix/>
          </a:blip>
          <a:srcRect b="0" l="2808" r="0" t="2969"/>
          <a:stretch/>
        </p:blipFill>
        <p:spPr>
          <a:xfrm>
            <a:off x="539375" y="3074275"/>
            <a:ext cx="1352300" cy="8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1"/>
          <p:cNvPicPr preferRelativeResize="0"/>
          <p:nvPr/>
        </p:nvPicPr>
        <p:blipFill rotWithShape="1">
          <a:blip r:embed="rId5">
            <a:alphaModFix/>
          </a:blip>
          <a:srcRect b="-6661" l="2442" r="2137" t="2408"/>
          <a:stretch/>
        </p:blipFill>
        <p:spPr>
          <a:xfrm>
            <a:off x="2165275" y="3068450"/>
            <a:ext cx="1391399" cy="8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275" y="4061225"/>
            <a:ext cx="1391374" cy="8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1"/>
          <p:cNvPicPr preferRelativeResize="0"/>
          <p:nvPr/>
        </p:nvPicPr>
        <p:blipFill rotWithShape="1">
          <a:blip r:embed="rId7">
            <a:alphaModFix/>
          </a:blip>
          <a:srcRect b="0" l="2439" r="0" t="3910"/>
          <a:stretch/>
        </p:blipFill>
        <p:spPr>
          <a:xfrm>
            <a:off x="2165275" y="4066100"/>
            <a:ext cx="1422674" cy="8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1"/>
          <p:cNvSpPr txBox="1"/>
          <p:nvPr/>
        </p:nvSpPr>
        <p:spPr>
          <a:xfrm>
            <a:off x="500275" y="4903200"/>
            <a:ext cx="23997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출처:</a:t>
            </a:r>
            <a:r>
              <a:rPr lang="es" sz="500">
                <a:solidFill>
                  <a:srgbClr val="FFFFFF"/>
                </a:solidFill>
              </a:rPr>
              <a:t>https://www.samsungcard.com/personal/main/UHPPCO0101M0.jsp</a:t>
            </a:r>
            <a:endParaRPr sz="5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39" name="Google Shape;539;p51"/>
          <p:cNvSpPr/>
          <p:nvPr/>
        </p:nvSpPr>
        <p:spPr>
          <a:xfrm>
            <a:off x="3900625" y="4125263"/>
            <a:ext cx="508200" cy="42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1"/>
          <p:cNvSpPr txBox="1"/>
          <p:nvPr/>
        </p:nvSpPr>
        <p:spPr>
          <a:xfrm>
            <a:off x="4236850" y="3956375"/>
            <a:ext cx="43074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삼성 카드는 </a:t>
            </a:r>
            <a:r>
              <a:rPr b="1" lang="es">
                <a:solidFill>
                  <a:schemeClr val="lt1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빅데이터 분석</a:t>
            </a:r>
            <a:r>
              <a:rPr lang="es">
                <a:solidFill>
                  <a:schemeClr val="lt1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 에 있어서 독보적인 위치</a:t>
            </a:r>
            <a:endParaRPr>
              <a:solidFill>
                <a:schemeClr val="lt1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Saira Extra Condensed"/>
              <a:ea typeface="Saira Extra Condensed"/>
              <a:cs typeface="Saira Extra Condensed"/>
              <a:sym typeface="Saira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확보된 데이터를 바탕으로   </a:t>
            </a:r>
            <a:r>
              <a:rPr b="1" lang="es">
                <a:solidFill>
                  <a:schemeClr val="lt1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판데믹 일상</a:t>
            </a:r>
            <a:r>
              <a:rPr lang="es">
                <a:solidFill>
                  <a:schemeClr val="lt1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에서 </a:t>
            </a:r>
            <a:r>
              <a:rPr b="1" lang="es">
                <a:solidFill>
                  <a:schemeClr val="lt1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디지털 환경</a:t>
            </a:r>
            <a:r>
              <a:rPr lang="es">
                <a:solidFill>
                  <a:schemeClr val="lt1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에 대한 </a:t>
            </a:r>
            <a:r>
              <a:rPr b="1" lang="es">
                <a:solidFill>
                  <a:schemeClr val="lt1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혜택</a:t>
            </a:r>
            <a:r>
              <a:rPr lang="es">
                <a:solidFill>
                  <a:schemeClr val="lt1"/>
                </a:solidFill>
                <a:latin typeface="Saira Extra Condensed"/>
                <a:ea typeface="Saira Extra Condensed"/>
                <a:cs typeface="Saira Extra Condensed"/>
                <a:sym typeface="Saira Extra Condensed"/>
              </a:rPr>
              <a:t>을 누릴 수 있는 카드 필요</a:t>
            </a:r>
            <a:endParaRPr sz="23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2"/>
          <p:cNvSpPr txBox="1"/>
          <p:nvPr>
            <p:ph type="ctrTitle"/>
          </p:nvPr>
        </p:nvSpPr>
        <p:spPr>
          <a:xfrm>
            <a:off x="477026" y="1862650"/>
            <a:ext cx="42093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  <p:pic>
        <p:nvPicPr>
          <p:cNvPr id="546" name="Google Shape;5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850" y="1610101"/>
            <a:ext cx="2880101" cy="253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3"/>
          <p:cNvSpPr txBox="1"/>
          <p:nvPr>
            <p:ph type="ctrTitle"/>
          </p:nvPr>
        </p:nvSpPr>
        <p:spPr>
          <a:xfrm>
            <a:off x="477026" y="1862650"/>
            <a:ext cx="42093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References</a:t>
            </a:r>
            <a:endParaRPr/>
          </a:p>
        </p:txBody>
      </p:sp>
      <p:sp>
        <p:nvSpPr>
          <p:cNvPr id="552" name="Google Shape;552;p53"/>
          <p:cNvSpPr txBox="1"/>
          <p:nvPr>
            <p:ph idx="1" type="subTitle"/>
          </p:nvPr>
        </p:nvSpPr>
        <p:spPr>
          <a:xfrm flipH="1">
            <a:off x="66550" y="2806650"/>
            <a:ext cx="4423200" cy="16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카드데이터 : </a:t>
            </a:r>
            <a:r>
              <a:rPr lang="e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http://www.card-gorilla.com/home?gclid=CjwKCAiAkan9BRAqEiwAP9X6UQ_NJDrouTGgCgCqlRXNXkLg1ZujCKoi0Liy8LmBtgf-579cnim3ahoCoJ0QAvD_BwE</a:t>
            </a:r>
            <a:endParaRPr sz="800"/>
          </a:p>
        </p:txBody>
      </p:sp>
      <p:sp>
        <p:nvSpPr>
          <p:cNvPr id="553" name="Google Shape;553;p53"/>
          <p:cNvSpPr txBox="1"/>
          <p:nvPr>
            <p:ph idx="2" type="subTitle"/>
          </p:nvPr>
        </p:nvSpPr>
        <p:spPr>
          <a:xfrm flipH="1">
            <a:off x="4686325" y="2837925"/>
            <a:ext cx="44232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대응일치분석 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Lee, K. S., Kim, E. J., &amp; Jung, H. S. (2014). A Study on the Selection Attribute of Bakery Stores using Correspondence Analysis. </a:t>
            </a:r>
            <a:r>
              <a:rPr i="1" lang="e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Korean Journal of Food and Cookery Science,</a:t>
            </a:r>
            <a:r>
              <a:rPr lang="e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r>
              <a:rPr lang="e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(4), 412-418. doi:10.9724/kfcs.2014.30.4.412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3"/>
          <p:cNvSpPr txBox="1"/>
          <p:nvPr>
            <p:ph idx="1" type="subTitle"/>
          </p:nvPr>
        </p:nvSpPr>
        <p:spPr>
          <a:xfrm flipH="1">
            <a:off x="66550" y="3440950"/>
            <a:ext cx="4423200" cy="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소비생활지표:</a:t>
            </a:r>
            <a:br>
              <a:rPr lang="es"/>
            </a:br>
            <a:r>
              <a:rPr lang="es"/>
              <a:t> </a:t>
            </a:r>
            <a:r>
              <a:rPr lang="e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황미진,배순영.(2020). 2019 한국의 소비생활지표 산출연구.한국소비자원 : 정책 연구 19-14</a:t>
            </a:r>
            <a:endParaRPr sz="800"/>
          </a:p>
        </p:txBody>
      </p:sp>
      <p:sp>
        <p:nvSpPr>
          <p:cNvPr id="555" name="Google Shape;555;p53"/>
          <p:cNvSpPr txBox="1"/>
          <p:nvPr>
            <p:ph idx="1" type="subTitle"/>
          </p:nvPr>
        </p:nvSpPr>
        <p:spPr>
          <a:xfrm flipH="1">
            <a:off x="66550" y="3982450"/>
            <a:ext cx="4423200" cy="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가계동향조사: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통계청.(2020), 가계동향조사.</a:t>
            </a:r>
            <a:endParaRPr sz="800"/>
          </a:p>
        </p:txBody>
      </p:sp>
      <p:sp>
        <p:nvSpPr>
          <p:cNvPr id="556" name="Google Shape;556;p53"/>
          <p:cNvSpPr txBox="1"/>
          <p:nvPr>
            <p:ph idx="2" type="subTitle"/>
          </p:nvPr>
        </p:nvSpPr>
        <p:spPr>
          <a:xfrm flipH="1">
            <a:off x="4686325" y="3576600"/>
            <a:ext cx="44232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마케팅</a:t>
            </a:r>
            <a:r>
              <a:rPr lang="es">
                <a:solidFill>
                  <a:srgbClr val="FFFFFF"/>
                </a:solidFill>
              </a:rPr>
              <a:t> 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이유재, 이신형, 이종세. (2014). KB국민카드의 마케팅 활동과 빅데이터 활용. Korea Business Review, 18(1), 145-176.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Arial"/>
                <a:ea typeface="Arial"/>
                <a:cs typeface="Arial"/>
                <a:sym typeface="Arial"/>
              </a:rPr>
              <a:t>김태희 (2002),카드 마케팅, 부천:새로운제안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91176" y="1858700"/>
            <a:ext cx="1596300" cy="16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19년도 데이터</a:t>
            </a:r>
            <a:endParaRPr sz="1800"/>
          </a:p>
        </p:txBody>
      </p:sp>
      <p:sp>
        <p:nvSpPr>
          <p:cNvPr id="154" name="Google Shape;154;p19"/>
          <p:cNvSpPr txBox="1"/>
          <p:nvPr/>
        </p:nvSpPr>
        <p:spPr>
          <a:xfrm>
            <a:off x="3094100" y="4192550"/>
            <a:ext cx="48072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175" y="224200"/>
            <a:ext cx="6272901" cy="3600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" name="Google Shape;156;p19"/>
          <p:cNvSpPr txBox="1"/>
          <p:nvPr/>
        </p:nvSpPr>
        <p:spPr>
          <a:xfrm>
            <a:off x="2214125" y="4077050"/>
            <a:ext cx="64839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전문몰,할인점,디저트, 오픈마켓 순으로 높은 소비빈도  관측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연령대는 D,A,F,E,C,G,H,B 순으로 비중이 높았음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스코어는 혼합되어 있어 자세하게 파악 불가, 추후 세분화 하여 분석진행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91176" y="1858700"/>
            <a:ext cx="1596300" cy="16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20</a:t>
            </a:r>
            <a:r>
              <a:rPr lang="es" sz="1800"/>
              <a:t>년도 데이터</a:t>
            </a:r>
            <a:endParaRPr sz="1800"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388" y="307050"/>
            <a:ext cx="6317877" cy="3600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" name="Google Shape;163;p20"/>
          <p:cNvSpPr txBox="1"/>
          <p:nvPr/>
        </p:nvSpPr>
        <p:spPr>
          <a:xfrm>
            <a:off x="2138425" y="3970975"/>
            <a:ext cx="69102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전문몰,디저트, 오픈마켓,할인점 순으로 높은 소비빈도  관측, 전년도 대비 다수 소비  빈도 감소확인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연령대는 D,A,F,C,G,E,H,B 순으로 비중이 높았음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스코어는 혼합되어 있어 자세하게 파악 불가, 추후 세분화 하여 분석진행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103726" y="1858700"/>
            <a:ext cx="1583700" cy="16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19년도와 20년도 데이터 비교</a:t>
            </a:r>
            <a:endParaRPr sz="1800"/>
          </a:p>
        </p:txBody>
      </p:sp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 b="0" l="20281" r="59345" t="46015"/>
          <a:stretch/>
        </p:blipFill>
        <p:spPr>
          <a:xfrm>
            <a:off x="2163391" y="1276033"/>
            <a:ext cx="1611648" cy="248389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4">
            <a:alphaModFix/>
          </a:blip>
          <a:srcRect b="0" l="20457" r="59169" t="46015"/>
          <a:stretch/>
        </p:blipFill>
        <p:spPr>
          <a:xfrm>
            <a:off x="3775042" y="1276033"/>
            <a:ext cx="1611648" cy="248389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21"/>
          <p:cNvSpPr txBox="1"/>
          <p:nvPr/>
        </p:nvSpPr>
        <p:spPr>
          <a:xfrm>
            <a:off x="2521557" y="754800"/>
            <a:ext cx="8718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19년도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4156568" y="754800"/>
            <a:ext cx="9180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20년도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 rotWithShape="1">
          <a:blip r:embed="rId3">
            <a:alphaModFix/>
          </a:blip>
          <a:srcRect b="53673" l="20281" r="59345" t="0"/>
          <a:stretch/>
        </p:blipFill>
        <p:spPr>
          <a:xfrm>
            <a:off x="5689300" y="1306402"/>
            <a:ext cx="1665689" cy="245352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4">
            <a:alphaModFix/>
          </a:blip>
          <a:srcRect b="53673" l="20457" r="59169" t="0"/>
          <a:stretch/>
        </p:blipFill>
        <p:spPr>
          <a:xfrm>
            <a:off x="7354986" y="1306402"/>
            <a:ext cx="1665689" cy="245350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" name="Google Shape;175;p21"/>
          <p:cNvSpPr txBox="1"/>
          <p:nvPr/>
        </p:nvSpPr>
        <p:spPr>
          <a:xfrm>
            <a:off x="6228937" y="752700"/>
            <a:ext cx="822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19년도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7770876" y="752700"/>
            <a:ext cx="86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20년도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2163400" y="3939700"/>
            <a:ext cx="32235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5689300" y="3939700"/>
            <a:ext cx="33312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2613925" y="3914200"/>
            <a:ext cx="58086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교육부는 5월 27일 초등학교 등교 허가, 이전까지는 등교 X 따라서 초등학생 스코어를 판단하는 소비 형태가 감소했을 것이라고 판단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할인점의 소비 큰폭 감소, 거리두기 시행으로 인해 대형 할인점의 방문 자제에 따른 감소 판단, 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idx="2" type="ctrTitle"/>
          </p:nvPr>
        </p:nvSpPr>
        <p:spPr>
          <a:xfrm flipH="1">
            <a:off x="1289799" y="2540050"/>
            <a:ext cx="589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모델링 및 분석결과</a:t>
            </a:r>
            <a:endParaRPr sz="4000"/>
          </a:p>
        </p:txBody>
      </p:sp>
      <p:pic>
        <p:nvPicPr>
          <p:cNvPr id="185" name="Google Shape;185;p22"/>
          <p:cNvPicPr preferRelativeResize="0"/>
          <p:nvPr/>
        </p:nvPicPr>
        <p:blipFill rotWithShape="1">
          <a:blip r:embed="rId3">
            <a:alphaModFix/>
          </a:blip>
          <a:srcRect b="4345" l="13539" r="0" t="1994"/>
          <a:stretch/>
        </p:blipFill>
        <p:spPr>
          <a:xfrm>
            <a:off x="-351775" y="-7640"/>
            <a:ext cx="3627801" cy="51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>
            <p:ph type="title"/>
          </p:nvPr>
        </p:nvSpPr>
        <p:spPr>
          <a:xfrm flipH="1">
            <a:off x="7477262" y="1858700"/>
            <a:ext cx="1444800" cy="16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ctrTitle"/>
          </p:nvPr>
        </p:nvSpPr>
        <p:spPr>
          <a:xfrm>
            <a:off x="3654150" y="134800"/>
            <a:ext cx="5630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분석방향 설정</a:t>
            </a:r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50" y="753525"/>
            <a:ext cx="3592925" cy="418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925" y="1640963"/>
            <a:ext cx="3450325" cy="24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/>
        </p:nvSpPr>
        <p:spPr>
          <a:xfrm>
            <a:off x="4916800" y="4213300"/>
            <a:ext cx="38223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다중대응분석을 통해</a:t>
            </a:r>
            <a:endParaRPr sz="19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연령대 별 소비현황 파악 목적</a:t>
            </a:r>
            <a:endParaRPr sz="19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95" name="Google Shape;195;p23"/>
          <p:cNvCxnSpPr/>
          <p:nvPr/>
        </p:nvCxnSpPr>
        <p:spPr>
          <a:xfrm>
            <a:off x="3931875" y="2734537"/>
            <a:ext cx="1095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3"/>
          <p:cNvSpPr txBox="1"/>
          <p:nvPr/>
        </p:nvSpPr>
        <p:spPr>
          <a:xfrm>
            <a:off x="6980100" y="4934400"/>
            <a:ext cx="21639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출처 : </a:t>
            </a:r>
            <a:r>
              <a:rPr lang="es" sz="500">
                <a:solidFill>
                  <a:srgbClr val="FFFFFF"/>
                </a:solidFill>
              </a:rPr>
              <a:t>http://www.handmk.com/news/articleView.html?idxno=10885</a:t>
            </a:r>
            <a:endParaRPr sz="5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275" y="1316862"/>
            <a:ext cx="3325951" cy="233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575" y="1316853"/>
            <a:ext cx="3325951" cy="233852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/>
          <p:cNvSpPr txBox="1"/>
          <p:nvPr>
            <p:ph idx="4294967295" type="ctrTitle"/>
          </p:nvPr>
        </p:nvSpPr>
        <p:spPr>
          <a:xfrm>
            <a:off x="4660000" y="270100"/>
            <a:ext cx="45696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19-20 연령대별 기혼스코어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3346250" y="2222475"/>
            <a:ext cx="777900" cy="674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4859575" y="2392150"/>
            <a:ext cx="777900" cy="674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/>
          <p:nvPr/>
        </p:nvSpPr>
        <p:spPr>
          <a:xfrm>
            <a:off x="2036300" y="2654700"/>
            <a:ext cx="1068000" cy="916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/>
          <p:nvPr/>
        </p:nvSpPr>
        <p:spPr>
          <a:xfrm>
            <a:off x="762275" y="1435800"/>
            <a:ext cx="829200" cy="7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7374600" y="1316850"/>
            <a:ext cx="887100" cy="775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6018225" y="2570400"/>
            <a:ext cx="1166100" cy="1000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 txBox="1"/>
          <p:nvPr/>
        </p:nvSpPr>
        <p:spPr>
          <a:xfrm>
            <a:off x="912025" y="3795650"/>
            <a:ext cx="7273500" cy="12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연도별 기혼스코어에 따른 변화는 없는 것으로 확인하였으며 크게 3가지 그룹으로 묶을 수 있었음. 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 Semi Condensed"/>
              <a:buChar char="●"/>
            </a:pPr>
            <a:r>
              <a:rPr lang="es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이때 A,B,C,F,G,H는 기혼, E는 미혼, C,D의 경우에는 mid로서 기혼과 미혼을 구별짓기에 부족하여  추가 자녀 스코어 파악을 통해 특정짓기로 함</a:t>
            </a:r>
            <a:endParaRPr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1651925" y="925775"/>
            <a:ext cx="14523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2019</a:t>
            </a:r>
            <a:endParaRPr b="1"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5796400" y="925775"/>
            <a:ext cx="14523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2020</a:t>
            </a:r>
            <a:endParaRPr b="1" sz="16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1665575" y="1445675"/>
            <a:ext cx="684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Semi Condensed"/>
                <a:ea typeface="Barlow Semi Condensed"/>
                <a:cs typeface="Barlow Semi Condensed"/>
                <a:sym typeface="Barlow Semi Condensed"/>
              </a:rPr>
              <a:t>LOW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2227850" y="2319600"/>
            <a:ext cx="684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Semi Condensed"/>
                <a:ea typeface="Barlow Semi Condensed"/>
                <a:cs typeface="Barlow Semi Condensed"/>
                <a:sym typeface="Barlow Semi Condensed"/>
              </a:rPr>
              <a:t>MID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3392750" y="1896600"/>
            <a:ext cx="684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Semi Condensed"/>
                <a:ea typeface="Barlow Semi Condensed"/>
                <a:cs typeface="Barlow Semi Condensed"/>
                <a:sym typeface="Barlow Semi Condensed"/>
              </a:rPr>
              <a:t>HIGH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7500625" y="2147400"/>
            <a:ext cx="684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Semi Condensed"/>
                <a:ea typeface="Barlow Semi Condensed"/>
                <a:cs typeface="Barlow Semi Condensed"/>
                <a:sym typeface="Barlow Semi Condensed"/>
              </a:rPr>
              <a:t>LOW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6325125" y="2274425"/>
            <a:ext cx="684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Semi Condensed"/>
                <a:ea typeface="Barlow Semi Condensed"/>
                <a:cs typeface="Barlow Semi Condensed"/>
                <a:sym typeface="Barlow Semi Condensed"/>
              </a:rPr>
              <a:t>MID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4906075" y="2023625"/>
            <a:ext cx="684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Semi Condensed"/>
                <a:ea typeface="Barlow Semi Condensed"/>
                <a:cs typeface="Barlow Semi Condensed"/>
                <a:sym typeface="Barlow Semi Condensed"/>
              </a:rPr>
              <a:t>HIGH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sometric Gradient Social Media Strate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